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52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39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0FA95-FA09-48C9-9B2C-8C6DBA4771BF}" type="datetimeFigureOut">
              <a:rPr lang="es-ES" smtClean="0"/>
              <a:pPr/>
              <a:t>10/02/2016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9BDC2-61F0-4FCB-976D-8B161DB9BA2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35581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94AA-59E2-4D33-BA5A-C85861FC96B3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6718-AE62-45FF-A2E0-ED95E2906117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CDD2-1BBA-42B6-A6F1-3FA22623B763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B285-4717-4A11-99A5-EE8EB6200A27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2526-54BC-493F-8665-117B10690F53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B412-97A8-43AC-9CE3-D8BF4AC0148E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912F-179F-4D90-A37B-57E1E62B88D0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2A94B-98AC-4CF2-BF5A-EC68B1C93986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233F-5844-4143-A93D-3A898778E56C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4386-A2CB-47D7-984A-093794FA9468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DC345-9B3E-4858-B264-98CC589563B7}" type="datetime1">
              <a:rPr lang="es-ES" smtClean="0"/>
              <a:pPr/>
              <a:t>10/02/2016</a:t>
            </a:fld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7ACC2CB-D99A-45CC-AD25-4A9D0FC6EF3C}" type="datetime1">
              <a:rPr lang="es-ES" smtClean="0"/>
              <a:pPr/>
              <a:t>10/02/2016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z="5400" dirty="0" smtClean="0"/>
              <a:t>Realización </a:t>
            </a:r>
            <a:r>
              <a:rPr lang="es-ES_tradnl" sz="5400" dirty="0"/>
              <a:t>de Consultas</a:t>
            </a:r>
            <a:endParaRPr lang="es-ES" sz="5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Capítulo 4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4730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4.3. Consultas básicas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9597"/>
            <a:ext cx="32385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76178"/>
            <a:ext cx="32956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865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4.3. Consultas básicas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2912" y="1484784"/>
            <a:ext cx="10668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2912" y="3212976"/>
            <a:ext cx="25812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20888"/>
            <a:ext cx="19812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613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4.3. Consultas básicas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b="1" dirty="0"/>
              <a:t>Actividad </a:t>
            </a:r>
            <a:r>
              <a:rPr lang="es-ES_tradnl" b="1" dirty="0" smtClean="0"/>
              <a:t>4.1</a:t>
            </a:r>
            <a:r>
              <a:rPr lang="es-ES_tradnl" b="1" dirty="0"/>
              <a:t>: </a:t>
            </a:r>
            <a:r>
              <a:rPr lang="es-ES_tradnl" dirty="0"/>
              <a:t>Crea una tabla en MySQL con la siguiente estructura:</a:t>
            </a:r>
          </a:p>
          <a:p>
            <a:pPr lvl="1"/>
            <a:r>
              <a:rPr lang="es-ES_tradnl" dirty="0"/>
              <a:t>MASCOTAS(Nombre, especie, raza, edad, sexo</a:t>
            </a:r>
            <a:r>
              <a:rPr lang="es-ES_tradnl" dirty="0" smtClean="0"/>
              <a:t>).</a:t>
            </a:r>
          </a:p>
          <a:p>
            <a:pPr lvl="1"/>
            <a:r>
              <a:rPr lang="es-ES_tradnl" dirty="0" smtClean="0"/>
              <a:t>Introduce </a:t>
            </a:r>
            <a:r>
              <a:rPr lang="es-ES_tradnl" dirty="0"/>
              <a:t>6 </a:t>
            </a:r>
            <a:r>
              <a:rPr lang="es-ES_tradnl" dirty="0" smtClean="0"/>
              <a:t>registros </a:t>
            </a:r>
            <a:r>
              <a:rPr lang="es-ES_tradnl" dirty="0"/>
              <a:t>y, a continuación, codifica las siguientes querys:</a:t>
            </a:r>
          </a:p>
          <a:p>
            <a:pPr lvl="2"/>
            <a:r>
              <a:rPr lang="es-ES_tradnl" dirty="0" smtClean="0"/>
              <a:t>Muestra </a:t>
            </a:r>
            <a:r>
              <a:rPr lang="es-ES_tradnl" dirty="0"/>
              <a:t>el nombre y la especie de todas las mascotas.</a:t>
            </a:r>
          </a:p>
          <a:p>
            <a:pPr lvl="2"/>
            <a:r>
              <a:rPr lang="es-ES_tradnl" dirty="0" smtClean="0"/>
              <a:t>Muestra </a:t>
            </a:r>
            <a:r>
              <a:rPr lang="es-ES_tradnl" dirty="0"/>
              <a:t>el nombre y el sexo de las mascotas poniendo un alias a los campos.</a:t>
            </a:r>
          </a:p>
          <a:p>
            <a:pPr lvl="2"/>
            <a:r>
              <a:rPr lang="es-ES_tradnl" dirty="0" smtClean="0"/>
              <a:t>Muestra </a:t>
            </a:r>
            <a:r>
              <a:rPr lang="es-ES_tradnl" dirty="0"/>
              <a:t>el nombre y la fecha de nacimiento aproximada de las mascotas (</a:t>
            </a:r>
            <a:r>
              <a:rPr lang="es-ES_tradnl" dirty="0" smtClean="0"/>
              <a:t>consulta la </a:t>
            </a:r>
            <a:r>
              <a:rPr lang="es-ES_tradnl" dirty="0"/>
              <a:t>documentación de MySQL y usa la función </a:t>
            </a:r>
            <a:r>
              <a:rPr lang="es-ES_tradnl" dirty="0" err="1" smtClean="0"/>
              <a:t>date_sub</a:t>
            </a:r>
            <a:r>
              <a:rPr lang="es-ES_tradnl" dirty="0" smtClean="0"/>
              <a:t> </a:t>
            </a:r>
            <a:r>
              <a:rPr lang="es-ES_tradnl" dirty="0"/>
              <a:t>y now</a:t>
            </a:r>
            <a:r>
              <a:rPr lang="es-ES_tradnl" dirty="0" smtClean="0"/>
              <a:t>).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4409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 Filtros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filtros son condiciones que cualquier gestor de base de datos interpreta </a:t>
            </a:r>
            <a:r>
              <a:rPr lang="es-ES_tradnl" dirty="0" smtClean="0"/>
              <a:t>para seleccionar </a:t>
            </a:r>
            <a:r>
              <a:rPr lang="es-ES_tradnl" dirty="0"/>
              <a:t>registros y mostrarlos como resultado de la </a:t>
            </a:r>
            <a:r>
              <a:rPr lang="es-ES_tradnl" dirty="0" smtClean="0"/>
              <a:t>consulta.</a:t>
            </a:r>
          </a:p>
          <a:p>
            <a:r>
              <a:rPr lang="es-ES_tradnl" dirty="0" smtClean="0"/>
              <a:t>En </a:t>
            </a:r>
            <a:r>
              <a:rPr lang="es-ES_tradnl" dirty="0"/>
              <a:t>SQL la </a:t>
            </a:r>
            <a:r>
              <a:rPr lang="es-ES_tradnl" dirty="0" smtClean="0"/>
              <a:t>palabra clave </a:t>
            </a:r>
            <a:r>
              <a:rPr lang="es-ES_tradnl" dirty="0"/>
              <a:t>para realizar filtros es la cláusula </a:t>
            </a:r>
            <a:r>
              <a:rPr lang="es-ES_tradnl" b="1" dirty="0"/>
              <a:t>WHERE</a:t>
            </a:r>
            <a:r>
              <a:rPr lang="es-ES_tradnl" dirty="0"/>
              <a:t>.</a:t>
            </a:r>
          </a:p>
          <a:p>
            <a:r>
              <a:rPr lang="es-ES_tradnl" dirty="0"/>
              <a:t>A continuación se añade a la sintaxis de la cláusula SELECT la sintaxis de </a:t>
            </a:r>
            <a:r>
              <a:rPr lang="es-ES_tradnl" dirty="0" smtClean="0"/>
              <a:t>los filtros </a:t>
            </a:r>
            <a:r>
              <a:rPr lang="es-ES_tradnl" dirty="0"/>
              <a:t>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869911" y="4437112"/>
            <a:ext cx="4638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SELECT [DISTINCT] select_expr [ ,select_expr] ...</a:t>
            </a:r>
          </a:p>
          <a:p>
            <a:r>
              <a:rPr lang="es-ES_tradnl" dirty="0"/>
              <a:t>[FROM tabla] [WHERE filtro]</a:t>
            </a:r>
          </a:p>
        </p:txBody>
      </p:sp>
    </p:spTree>
    <p:extLst>
      <p:ext uri="{BB962C8B-B14F-4D97-AF65-F5344CB8AC3E}">
        <p14:creationId xmlns:p14="http://schemas.microsoft.com/office/powerpoint/2010/main" xmlns="" val="23829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 Filtros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filtro es una expresión que indica la condición o condiciones que </a:t>
            </a:r>
            <a:r>
              <a:rPr lang="es-ES_tradnl" dirty="0" smtClean="0"/>
              <a:t>deben satisfacer los </a:t>
            </a:r>
            <a:r>
              <a:rPr lang="es-ES_tradnl" dirty="0"/>
              <a:t>registros para ser seleccionados.</a:t>
            </a:r>
          </a:p>
          <a:p>
            <a:r>
              <a:rPr lang="es-ES_tradnl" dirty="0"/>
              <a:t>Un ejemplo de funcionamiento sería el siguiente: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38290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546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4.4.1. Expresiones para filtros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filtros se construyen mediante </a:t>
            </a:r>
            <a:r>
              <a:rPr lang="es-ES_tradnl" dirty="0" smtClean="0"/>
              <a:t>expresiones.</a:t>
            </a:r>
          </a:p>
          <a:p>
            <a:r>
              <a:rPr lang="es-ES_tradnl" dirty="0" smtClean="0"/>
              <a:t>Una expresión</a:t>
            </a:r>
            <a:r>
              <a:rPr lang="es-ES_tradnl" dirty="0"/>
              <a:t>, es </a:t>
            </a:r>
            <a:r>
              <a:rPr lang="es-ES_tradnl" dirty="0" smtClean="0"/>
              <a:t>una combinación de </a:t>
            </a:r>
            <a:r>
              <a:rPr lang="es-ES_tradnl" dirty="0"/>
              <a:t>operadores, operandos y </a:t>
            </a:r>
            <a:r>
              <a:rPr lang="es-ES_tradnl" dirty="0" smtClean="0"/>
              <a:t>funciones </a:t>
            </a:r>
            <a:r>
              <a:rPr lang="es-ES_tradnl" dirty="0"/>
              <a:t>que producen un resultado. </a:t>
            </a:r>
            <a:endParaRPr lang="es-ES_tradnl" dirty="0" smtClean="0"/>
          </a:p>
          <a:p>
            <a:r>
              <a:rPr lang="es-ES_tradnl" dirty="0" smtClean="0"/>
              <a:t>Por ejemplo, una </a:t>
            </a:r>
            <a:r>
              <a:rPr lang="es-ES_tradnl" dirty="0"/>
              <a:t>expresión puede ser: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28003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3883" y="3338512"/>
            <a:ext cx="42005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13176"/>
            <a:ext cx="43338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2097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4.4.1. Expresiones para filtros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Se detalla a continuación los </a:t>
            </a:r>
            <a:r>
              <a:rPr lang="es-ES_tradnl" dirty="0" smtClean="0"/>
              <a:t>elementos que </a:t>
            </a:r>
            <a:r>
              <a:rPr lang="es-ES_tradnl" dirty="0"/>
              <a:t>pueden formar </a:t>
            </a:r>
            <a:r>
              <a:rPr lang="es-ES_tradnl" dirty="0" smtClean="0"/>
              <a:t>parte </a:t>
            </a:r>
            <a:r>
              <a:rPr lang="es-ES_tradnl" dirty="0"/>
              <a:t>de las </a:t>
            </a:r>
            <a:r>
              <a:rPr lang="es-ES_tradnl" dirty="0" smtClean="0"/>
              <a:t>expresiones</a:t>
            </a:r>
            <a:r>
              <a:rPr lang="es-ES_tradnl" dirty="0"/>
              <a:t>:</a:t>
            </a:r>
          </a:p>
          <a:p>
            <a:pPr lvl="1"/>
            <a:r>
              <a:rPr lang="es-ES_tradnl" dirty="0" smtClean="0"/>
              <a:t>Operandos</a:t>
            </a:r>
            <a:r>
              <a:rPr lang="es-ES_tradnl" dirty="0"/>
              <a:t>: Los operandos pueden ser constantes, por ejemplo el número </a:t>
            </a:r>
            <a:r>
              <a:rPr lang="es-ES_tradnl" dirty="0" smtClean="0"/>
              <a:t>entero </a:t>
            </a:r>
            <a:r>
              <a:rPr lang="es-ES_tradnl" dirty="0"/>
              <a:t>3, el número real 2.3, la cadena de caracteres 'España' o la fecha </a:t>
            </a:r>
            <a:r>
              <a:rPr lang="es-ES_tradnl" dirty="0" smtClean="0"/>
              <a:t>'2010-01-02</a:t>
            </a:r>
            <a:r>
              <a:rPr lang="es-ES_tradnl" dirty="0"/>
              <a:t>'; también pueden ser </a:t>
            </a:r>
            <a:r>
              <a:rPr lang="es-ES_tradnl" dirty="0" smtClean="0"/>
              <a:t>variables</a:t>
            </a:r>
            <a:r>
              <a:rPr lang="es-ES_tradnl" dirty="0"/>
              <a:t>, por ejemplo el campo </a:t>
            </a:r>
            <a:r>
              <a:rPr lang="es-ES_tradnl" dirty="0" smtClean="0"/>
              <a:t>edad </a:t>
            </a:r>
            <a:r>
              <a:rPr lang="es-ES_tradnl" dirty="0"/>
              <a:t>o el </a:t>
            </a:r>
            <a:r>
              <a:rPr lang="es-ES_tradnl" dirty="0" smtClean="0"/>
              <a:t>campoNombreMascota</a:t>
            </a:r>
            <a:r>
              <a:rPr lang="es-ES_tradnl" dirty="0"/>
              <a:t>; y pueden ser </a:t>
            </a:r>
            <a:r>
              <a:rPr lang="es-ES_tradnl" dirty="0" smtClean="0"/>
              <a:t>también </a:t>
            </a:r>
            <a:r>
              <a:rPr lang="es-ES_tradnl" dirty="0"/>
              <a:t>otras </a:t>
            </a:r>
            <a:r>
              <a:rPr lang="es-ES_tradnl" dirty="0" smtClean="0"/>
              <a:t>expresiones.</a:t>
            </a:r>
            <a:endParaRPr lang="es-ES_tradnl" dirty="0"/>
          </a:p>
          <a:p>
            <a:pPr lvl="1"/>
            <a:r>
              <a:rPr lang="es-ES_tradnl" dirty="0" smtClean="0"/>
              <a:t>Operadores </a:t>
            </a:r>
            <a:r>
              <a:rPr lang="es-ES_tradnl" dirty="0"/>
              <a:t>aritméticos: +, -, *, / ,%. El operador + y el </a:t>
            </a:r>
            <a:r>
              <a:rPr lang="es-ES_tradnl" dirty="0" smtClean="0"/>
              <a:t>operador </a:t>
            </a:r>
            <a:r>
              <a:rPr lang="es-ES_tradnl" dirty="0"/>
              <a:t>- se </a:t>
            </a:r>
            <a:r>
              <a:rPr lang="es-ES_tradnl" dirty="0" smtClean="0"/>
              <a:t>utilizan para </a:t>
            </a:r>
            <a:r>
              <a:rPr lang="es-ES_tradnl" dirty="0"/>
              <a:t>sumar o </a:t>
            </a:r>
            <a:r>
              <a:rPr lang="es-ES_tradnl" dirty="0" smtClean="0"/>
              <a:t>restar </a:t>
            </a:r>
            <a:r>
              <a:rPr lang="es-ES_tradnl" dirty="0"/>
              <a:t>dos operandos (binario) o para poner el signo positivo </a:t>
            </a:r>
            <a:r>
              <a:rPr lang="es-ES_tradnl" dirty="0" smtClean="0"/>
              <a:t>o negativo </a:t>
            </a:r>
            <a:r>
              <a:rPr lang="es-ES_tradnl" dirty="0"/>
              <a:t>a un operando (unario</a:t>
            </a:r>
            <a:r>
              <a:rPr lang="es-ES_tradnl" dirty="0" smtClean="0"/>
              <a:t>). </a:t>
            </a:r>
            <a:r>
              <a:rPr lang="es-ES_tradnl" dirty="0"/>
              <a:t>El operador * es la multiplicación de </a:t>
            </a:r>
            <a:r>
              <a:rPr lang="es-ES_tradnl" dirty="0" smtClean="0"/>
              <a:t>dos operandos </a:t>
            </a:r>
            <a:r>
              <a:rPr lang="es-ES_tradnl" dirty="0"/>
              <a:t>y el operador / es para dividir. El operador % o resto de la </a:t>
            </a:r>
            <a:r>
              <a:rPr lang="es-ES_tradnl" dirty="0" smtClean="0"/>
              <a:t>división entera </a:t>
            </a:r>
            <a:r>
              <a:rPr lang="es-ES_tradnl" dirty="0" err="1" smtClean="0"/>
              <a:t>a%b</a:t>
            </a:r>
            <a:r>
              <a:rPr lang="es-ES_tradnl" dirty="0" smtClean="0"/>
              <a:t> </a:t>
            </a:r>
            <a:r>
              <a:rPr lang="es-ES_tradnl" dirty="0"/>
              <a:t>devuelve el resto de dividir a entre b.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6576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4.4.1. Expresiones para filtros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_tradnl" dirty="0"/>
              <a:t>Operadores </a:t>
            </a:r>
            <a:r>
              <a:rPr lang="es-ES_tradnl" dirty="0" smtClean="0"/>
              <a:t>relacionales</a:t>
            </a:r>
            <a:r>
              <a:rPr lang="es-ES_tradnl" dirty="0"/>
              <a:t>: &gt; , &lt; , &lt;&gt;, &gt; = , &lt; = , =. Los operadores </a:t>
            </a:r>
            <a:r>
              <a:rPr lang="es-ES_tradnl" dirty="0" smtClean="0"/>
              <a:t>relacionales sirven </a:t>
            </a:r>
            <a:r>
              <a:rPr lang="es-ES_tradnl" dirty="0"/>
              <a:t>para comparar dos operandos. ASÍ, es posible </a:t>
            </a:r>
            <a:r>
              <a:rPr lang="es-ES_tradnl" dirty="0" smtClean="0"/>
              <a:t>preguntar </a:t>
            </a:r>
            <a:r>
              <a:rPr lang="es-ES_tradnl" dirty="0"/>
              <a:t>si un </a:t>
            </a:r>
            <a:r>
              <a:rPr lang="es-ES_tradnl" dirty="0" smtClean="0"/>
              <a:t>campo es </a:t>
            </a:r>
            <a:r>
              <a:rPr lang="es-ES_tradnl" dirty="0"/>
              <a:t>mayor que un </a:t>
            </a:r>
            <a:r>
              <a:rPr lang="es-ES_tradnl" dirty="0" smtClean="0"/>
              <a:t>valor, </a:t>
            </a:r>
            <a:r>
              <a:rPr lang="es-ES_tradnl" dirty="0"/>
              <a:t>o si un valor es distinto de otro. Estos </a:t>
            </a:r>
            <a:r>
              <a:rPr lang="es-ES_tradnl" dirty="0" smtClean="0"/>
              <a:t>operadores devuelven </a:t>
            </a:r>
            <a:r>
              <a:rPr lang="es-ES_tradnl" dirty="0"/>
              <a:t>un número entero, de tal manera que si el </a:t>
            </a:r>
            <a:r>
              <a:rPr lang="es-ES_tradnl" dirty="0" smtClean="0"/>
              <a:t>resultado </a:t>
            </a:r>
            <a:r>
              <a:rPr lang="es-ES_tradnl" dirty="0"/>
              <a:t>de la </a:t>
            </a:r>
            <a:r>
              <a:rPr lang="es-ES_tradnl" dirty="0" smtClean="0"/>
              <a:t>expresión es </a:t>
            </a:r>
            <a:r>
              <a:rPr lang="es-ES_tradnl" dirty="0"/>
              <a:t>cierto el resultado será 1, Y si el resultado es </a:t>
            </a:r>
            <a:r>
              <a:rPr lang="es-ES_tradnl" dirty="0" smtClean="0"/>
              <a:t>falso </a:t>
            </a:r>
            <a:r>
              <a:rPr lang="es-ES_tradnl" dirty="0"/>
              <a:t>el </a:t>
            </a:r>
            <a:r>
              <a:rPr lang="es-ES_tradnl" dirty="0" smtClean="0"/>
              <a:t>resultado </a:t>
            </a:r>
            <a:r>
              <a:rPr lang="es-ES_tradnl" dirty="0"/>
              <a:t>será </a:t>
            </a:r>
            <a:r>
              <a:rPr lang="es-ES_tradnl" dirty="0" smtClean="0"/>
              <a:t>0. Por ejemplo</a:t>
            </a:r>
            <a:r>
              <a:rPr lang="es-ES_tradnl" dirty="0"/>
              <a:t>, la expresión a &gt; b devuelve 1 si a es estrictamente mayor que b y 0</a:t>
            </a:r>
            <a:r>
              <a:rPr lang="es-ES_tradnl" dirty="0" smtClean="0"/>
              <a:t> en </a:t>
            </a:r>
            <a:r>
              <a:rPr lang="es-ES_tradnl" dirty="0"/>
              <a:t>caso </a:t>
            </a:r>
            <a:r>
              <a:rPr lang="es-ES_tradnl" dirty="0" smtClean="0"/>
              <a:t>contrario</a:t>
            </a:r>
            <a:r>
              <a:rPr lang="es-ES_tradnl" dirty="0"/>
              <a:t>. La expresión d </a:t>
            </a:r>
            <a:r>
              <a:rPr lang="es-ES_tradnl" dirty="0" smtClean="0"/>
              <a:t>&lt;&gt; </a:t>
            </a:r>
            <a:r>
              <a:rPr lang="es-ES_tradnl" dirty="0"/>
              <a:t>e devuelve 1 si d y e son valores </a:t>
            </a:r>
            <a:r>
              <a:rPr lang="es-ES_tradnl" dirty="0" smtClean="0"/>
              <a:t>distintos.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690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4.4.1. Expresiones para filtros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sz="1800" dirty="0"/>
              <a:t>Operadores lógicos: AND, OR, NOT. Los operadores lógicos toman como operandos valores lógicos, esto es, cierto o falso, en caso de SQL, 1 o 0. Los operadores lógicos se comportan según las siguientes tablas de verdad</a:t>
            </a:r>
            <a:r>
              <a:rPr lang="es-ES_tradnl" sz="1800" dirty="0" smtClean="0"/>
              <a:t>:</a:t>
            </a:r>
          </a:p>
          <a:p>
            <a:pPr lvl="1"/>
            <a:endParaRPr lang="es-ES_tradnl" sz="1800" dirty="0"/>
          </a:p>
          <a:p>
            <a:pPr lvl="1"/>
            <a:endParaRPr lang="es-ES_tradnl" sz="1800" dirty="0" smtClean="0"/>
          </a:p>
          <a:p>
            <a:pPr lvl="1"/>
            <a:endParaRPr lang="es-ES_tradnl" sz="1800" dirty="0"/>
          </a:p>
          <a:p>
            <a:pPr lvl="1"/>
            <a:endParaRPr lang="es-ES_tradnl" sz="1800" dirty="0" smtClean="0"/>
          </a:p>
          <a:p>
            <a:pPr lvl="1"/>
            <a:r>
              <a:rPr lang="es-ES_tradnl" sz="1800" dirty="0"/>
              <a:t>Por otro lado, se necesita un tratamiento de los valores nulos; hay que </a:t>
            </a:r>
            <a:r>
              <a:rPr lang="es-ES_tradnl" sz="1800" dirty="0" smtClean="0"/>
              <a:t>incluir como </a:t>
            </a:r>
            <a:r>
              <a:rPr lang="es-ES_tradnl" sz="1800" dirty="0"/>
              <a:t>un posible operando el valor nulo:</a:t>
            </a:r>
            <a:endParaRPr lang="es-ES_tradnl" dirty="0"/>
          </a:p>
          <a:p>
            <a:pPr lvl="1"/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13731" y="2632913"/>
            <a:ext cx="5194573" cy="137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9928" y="4729758"/>
            <a:ext cx="5250384" cy="179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278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4.4.1. Expresiones para filtros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dirty="0"/>
              <a:t>Paréntesis: </a:t>
            </a:r>
            <a:r>
              <a:rPr lang="es-ES_tradnl" dirty="0" smtClean="0"/>
              <a:t>(). </a:t>
            </a:r>
            <a:r>
              <a:rPr lang="es-ES_tradnl" dirty="0"/>
              <a:t>Los </a:t>
            </a:r>
            <a:r>
              <a:rPr lang="es-ES_tradnl" dirty="0" smtClean="0"/>
              <a:t>operadores </a:t>
            </a:r>
            <a:r>
              <a:rPr lang="es-ES_tradnl" dirty="0"/>
              <a:t>tienen una </a:t>
            </a:r>
            <a:r>
              <a:rPr lang="es-ES_tradnl" dirty="0" smtClean="0"/>
              <a:t>prioridad</a:t>
            </a:r>
            <a:r>
              <a:rPr lang="es-ES_tradnl" dirty="0"/>
              <a:t>, por ejemplo, en la </a:t>
            </a:r>
            <a:r>
              <a:rPr lang="es-ES_tradnl" dirty="0" smtClean="0"/>
              <a:t>expresión 3+4*2</a:t>
            </a:r>
            <a:r>
              <a:rPr lang="es-ES_tradnl" dirty="0"/>
              <a:t>, la </a:t>
            </a:r>
            <a:r>
              <a:rPr lang="es-ES_tradnl" dirty="0" smtClean="0"/>
              <a:t>multiplicación </a:t>
            </a:r>
            <a:r>
              <a:rPr lang="es-ES_tradnl" dirty="0"/>
              <a:t>se aplica antes que la suma, se dice que </a:t>
            </a:r>
            <a:r>
              <a:rPr lang="es-ES_tradnl" dirty="0" smtClean="0"/>
              <a:t>el operador </a:t>
            </a:r>
            <a:r>
              <a:rPr lang="es-ES_tradnl" dirty="0"/>
              <a:t>* </a:t>
            </a:r>
            <a:r>
              <a:rPr lang="es-ES_tradnl" dirty="0" smtClean="0"/>
              <a:t>tiene </a:t>
            </a:r>
            <a:r>
              <a:rPr lang="es-ES_tradnl" dirty="0"/>
              <a:t>más </a:t>
            </a:r>
            <a:r>
              <a:rPr lang="es-ES_tradnl" dirty="0" smtClean="0"/>
              <a:t>prioridad </a:t>
            </a:r>
            <a:r>
              <a:rPr lang="es-ES_tradnl" dirty="0"/>
              <a:t>que el operador + . Para alterar esta </a:t>
            </a:r>
            <a:r>
              <a:rPr lang="es-ES_tradnl" dirty="0" smtClean="0"/>
              <a:t>prioridad, se </a:t>
            </a:r>
            <a:r>
              <a:rPr lang="es-ES_tradnl" dirty="0"/>
              <a:t>puede usar el operador paréntesis, </a:t>
            </a:r>
            <a:r>
              <a:rPr lang="es-ES_tradnl"/>
              <a:t>cuyo </a:t>
            </a:r>
            <a:r>
              <a:rPr lang="es-ES_tradnl" smtClean="0"/>
              <a:t>cometido </a:t>
            </a:r>
            <a:r>
              <a:rPr lang="es-ES_tradnl"/>
              <a:t>es </a:t>
            </a:r>
            <a:r>
              <a:rPr lang="es-ES_tradnl" smtClean="0"/>
              <a:t>precisamente </a:t>
            </a:r>
            <a:r>
              <a:rPr lang="es-ES_tradnl" dirty="0"/>
              <a:t>dar </a:t>
            </a:r>
            <a:r>
              <a:rPr lang="es-ES_tradnl" dirty="0" smtClean="0"/>
              <a:t>máxima prioridad </a:t>
            </a:r>
            <a:r>
              <a:rPr lang="es-ES_tradnl" dirty="0"/>
              <a:t>a una parte de una expresión . ASÍ, (3+4)*2, no es lo mismo </a:t>
            </a:r>
            <a:r>
              <a:rPr lang="es-ES_tradnl" dirty="0" smtClean="0"/>
              <a:t>que 3+4*2</a:t>
            </a:r>
            <a:r>
              <a:rPr lang="es-ES_tradnl" dirty="0"/>
              <a:t>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36786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4.1. </a:t>
            </a:r>
            <a:r>
              <a:rPr lang="es-ES_tradnl"/>
              <a:t>El </a:t>
            </a:r>
            <a:r>
              <a:rPr lang="es-ES_tradnl" smtClean="0"/>
              <a:t>lenguaje </a:t>
            </a:r>
            <a:r>
              <a:rPr lang="es-ES_tradnl" dirty="0"/>
              <a:t>DML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Las sentencias DML del lenguaje SQL son las siguientes: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sentencia </a:t>
            </a:r>
            <a:r>
              <a:rPr lang="es-ES_tradnl" b="1" dirty="0"/>
              <a:t>SELECT</a:t>
            </a:r>
            <a:r>
              <a:rPr lang="es-ES_tradnl" dirty="0"/>
              <a:t>, que se utiliza para extraer información de la base </a:t>
            </a:r>
            <a:r>
              <a:rPr lang="es-ES_tradnl" dirty="0" smtClean="0"/>
              <a:t>de datos</a:t>
            </a:r>
            <a:r>
              <a:rPr lang="es-ES_tradnl" dirty="0"/>
              <a:t>, ya sea de una tabla o de varias.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sentencia </a:t>
            </a:r>
            <a:r>
              <a:rPr lang="es-ES_tradnl" b="1" dirty="0"/>
              <a:t>INSERT</a:t>
            </a:r>
            <a:r>
              <a:rPr lang="es-ES_tradnl" dirty="0"/>
              <a:t>, cuyo cometido es insertar uno o varios registros </a:t>
            </a:r>
            <a:r>
              <a:rPr lang="es-ES_tradnl" dirty="0" smtClean="0"/>
              <a:t>en alguna </a:t>
            </a:r>
            <a:r>
              <a:rPr lang="es-ES_tradnl" dirty="0"/>
              <a:t>tabla.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sentencia </a:t>
            </a:r>
            <a:r>
              <a:rPr lang="es-ES_tradnl" b="1" dirty="0"/>
              <a:t>DELETE</a:t>
            </a:r>
            <a:r>
              <a:rPr lang="es-ES_tradnl" dirty="0"/>
              <a:t>, que borra registros de una tabla.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sentencia </a:t>
            </a:r>
            <a:r>
              <a:rPr lang="es-ES_tradnl" b="1" dirty="0"/>
              <a:t>UPDATE</a:t>
            </a:r>
            <a:r>
              <a:rPr lang="es-ES_tradnl" dirty="0"/>
              <a:t>, que modifica registros de una tabla.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943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4.4.1. Expresiones para filtros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dirty="0"/>
              <a:t>Funciones: </a:t>
            </a:r>
            <a:r>
              <a:rPr lang="es-ES_tradnl" dirty="0" smtClean="0"/>
              <a:t>date_add</a:t>
            </a:r>
            <a:r>
              <a:rPr lang="es-ES_tradnl" dirty="0"/>
              <a:t>, concat, left, right</a:t>
            </a:r>
            <a:r>
              <a:rPr lang="es-ES_tradnl" dirty="0" smtClean="0"/>
              <a:t>... </a:t>
            </a:r>
            <a:r>
              <a:rPr lang="es-ES_tradnl" dirty="0"/>
              <a:t>Cada SGBD incorpora su </a:t>
            </a:r>
            <a:r>
              <a:rPr lang="es-ES_tradnl" dirty="0" smtClean="0"/>
              <a:t>propio repertorio </a:t>
            </a:r>
            <a:r>
              <a:rPr lang="es-ES_tradnl" dirty="0"/>
              <a:t>de funciones que en pocas ocasiones coincide con el de otros SGBD.</a:t>
            </a:r>
          </a:p>
          <a:p>
            <a:r>
              <a:rPr lang="es-ES_tradnl" dirty="0"/>
              <a:t>En la tabla </a:t>
            </a:r>
            <a:r>
              <a:rPr lang="es-ES_tradnl" dirty="0" smtClean="0"/>
              <a:t>que </a:t>
            </a:r>
            <a:r>
              <a:rPr lang="es-ES_tradnl" dirty="0"/>
              <a:t>se muestra a continuación aparecen los resultados que </a:t>
            </a:r>
            <a:r>
              <a:rPr lang="es-ES_tradnl" dirty="0" smtClean="0"/>
              <a:t>provoca la </a:t>
            </a:r>
            <a:r>
              <a:rPr lang="es-ES_tradnl" dirty="0"/>
              <a:t>ejecución de algunos de los operadores descritos: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9522" y="3789040"/>
            <a:ext cx="600075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6668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4.4.2. </a:t>
            </a:r>
            <a:r>
              <a:rPr lang="es-ES_tradnl" dirty="0" smtClean="0"/>
              <a:t>Construcción </a:t>
            </a:r>
            <a:r>
              <a:rPr lang="es-ES_tradnl" dirty="0"/>
              <a:t>de filtros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 continuación, se muestran ejemplos de construcción de filtros para una base </a:t>
            </a:r>
            <a:r>
              <a:rPr lang="es-ES_tradnl" dirty="0" smtClean="0"/>
              <a:t>de datos </a:t>
            </a:r>
            <a:r>
              <a:rPr lang="es-ES_tradnl" dirty="0"/>
              <a:t>de jugadores de la liga </a:t>
            </a:r>
            <a:r>
              <a:rPr lang="es-ES_tradnl" dirty="0" smtClean="0"/>
              <a:t>americana </a:t>
            </a:r>
            <a:r>
              <a:rPr lang="es-ES_tradnl" dirty="0"/>
              <a:t>de baloncesto (NBA), todos ellos </a:t>
            </a:r>
            <a:r>
              <a:rPr lang="es-ES_tradnl" dirty="0" smtClean="0"/>
              <a:t>compatibles para </a:t>
            </a:r>
            <a:r>
              <a:rPr lang="es-ES_tradnl" dirty="0"/>
              <a:t>Oracle y MySQL: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4984"/>
            <a:ext cx="55340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758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4.4.2. </a:t>
            </a:r>
            <a:r>
              <a:rPr lang="es-ES_tradnl" dirty="0" smtClean="0"/>
              <a:t>Construcción </a:t>
            </a:r>
            <a:r>
              <a:rPr lang="es-ES_tradnl" dirty="0"/>
              <a:t>de filtros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3498" y="1628775"/>
            <a:ext cx="60007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0886" y="2824360"/>
            <a:ext cx="21526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3498" y="4077072"/>
            <a:ext cx="55435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8792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4.4.2. </a:t>
            </a:r>
            <a:r>
              <a:rPr lang="es-ES_tradnl" dirty="0" smtClean="0"/>
              <a:t>Construcción </a:t>
            </a:r>
            <a:r>
              <a:rPr lang="es-ES_tradnl" dirty="0"/>
              <a:t>de filtros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1387" y="1712590"/>
            <a:ext cx="66389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019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4.4.3. Filtros con operador de pertenencia a conjuntos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Además de los operadores presentados </a:t>
            </a:r>
            <a:r>
              <a:rPr lang="es-ES_tradnl" dirty="0" smtClean="0"/>
              <a:t>anteriormente </a:t>
            </a:r>
            <a:r>
              <a:rPr lang="es-ES_tradnl" dirty="0"/>
              <a:t>(aritméticos, lógicos, etc</a:t>
            </a:r>
            <a:r>
              <a:rPr lang="es-ES_tradnl" dirty="0" smtClean="0"/>
              <a:t>.) se </a:t>
            </a:r>
            <a:r>
              <a:rPr lang="es-ES_tradnl" dirty="0"/>
              <a:t>puede hacer uso del operador de pertenencia a conjuntos </a:t>
            </a:r>
            <a:r>
              <a:rPr lang="es-ES_tradnl" b="1" dirty="0"/>
              <a:t>IN</a:t>
            </a:r>
            <a:r>
              <a:rPr lang="es-ES_tradnl" dirty="0"/>
              <a:t>, cuya sintaxis es </a:t>
            </a:r>
            <a:r>
              <a:rPr lang="es-ES_tradnl" dirty="0" smtClean="0"/>
              <a:t>la siguiente: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413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nombre_columna IN (Value1, Value2, . . . )</a:t>
            </a:r>
          </a:p>
        </p:txBody>
      </p:sp>
    </p:spTree>
    <p:extLst>
      <p:ext uri="{BB962C8B-B14F-4D97-AF65-F5344CB8AC3E}">
        <p14:creationId xmlns:p14="http://schemas.microsoft.com/office/powerpoint/2010/main" xmlns="" val="6651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Este operador permite comprobar si una columna tiene un valor igual que </a:t>
            </a:r>
            <a:r>
              <a:rPr lang="es-ES_tradnl" dirty="0" smtClean="0"/>
              <a:t>cualquier de </a:t>
            </a:r>
            <a:r>
              <a:rPr lang="es-ES_tradnl" dirty="0"/>
              <a:t>los que están incluidos dentro del paréntesis, así por ejemplo, si se </a:t>
            </a:r>
            <a:r>
              <a:rPr lang="es-ES_tradnl" dirty="0" smtClean="0"/>
              <a:t>desea seleccionar </a:t>
            </a:r>
            <a:r>
              <a:rPr lang="es-ES_tradnl" dirty="0"/>
              <a:t>los jugadores españoles, eslovenos o serbios de los Lakers, se </a:t>
            </a:r>
            <a:r>
              <a:rPr lang="es-ES_tradnl" dirty="0" smtClean="0"/>
              <a:t>codificaría así</a:t>
            </a:r>
            <a:r>
              <a:rPr lang="es-ES_tradnl" dirty="0"/>
              <a:t>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4.4.3. Filtros con operador de pertenencia a conjuntos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47910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8099" y="4869160"/>
            <a:ext cx="4800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794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4.4.3. Filtros con operador de pertenencia a conjuntos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027" y="1844824"/>
            <a:ext cx="519112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460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4.4.4. Filtros con operador de rango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El operador de rango BETWEEN permite seleccionar los registros que </a:t>
            </a:r>
            <a:r>
              <a:rPr lang="es-ES_tradnl" dirty="0" smtClean="0"/>
              <a:t>estén incluidos </a:t>
            </a:r>
            <a:r>
              <a:rPr lang="es-ES_tradnl" dirty="0"/>
              <a:t>en un rango. Su sintaxis es:</a:t>
            </a:r>
          </a:p>
          <a:p>
            <a:endParaRPr lang="es-ES_tradnl" dirty="0" smtClean="0"/>
          </a:p>
          <a:p>
            <a:r>
              <a:rPr lang="es-ES_tradnl" dirty="0" smtClean="0"/>
              <a:t>Por </a:t>
            </a:r>
            <a:r>
              <a:rPr lang="es-ES_tradnl" dirty="0"/>
              <a:t>ejemplo, para seleccionar los jugadores de la nba cuyo peso esté ent re 270 </a:t>
            </a:r>
            <a:r>
              <a:rPr lang="es-ES_tradnl" dirty="0" smtClean="0"/>
              <a:t>y 300 </a:t>
            </a:r>
            <a:r>
              <a:rPr lang="es-ES_tradnl" dirty="0"/>
              <a:t>libras se codificaría la siguiente query: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995040" y="2348880"/>
            <a:ext cx="473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nombre_columna </a:t>
            </a:r>
            <a:r>
              <a:rPr lang="es-ES_tradnl" dirty="0"/>
              <a:t>BETWEEN </a:t>
            </a:r>
            <a:r>
              <a:rPr lang="es-ES_tradnl" dirty="0" smtClean="0"/>
              <a:t>Value1 </a:t>
            </a:r>
            <a:r>
              <a:rPr lang="es-ES_tradnl" dirty="0"/>
              <a:t>AND </a:t>
            </a:r>
            <a:r>
              <a:rPr lang="es-ES_tradnl" dirty="0" smtClean="0"/>
              <a:t>Value2</a:t>
            </a:r>
            <a:endParaRPr lang="es-ES_trad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45024"/>
            <a:ext cx="43053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678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4.4.4. Filtros con operador de rango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b="1" dirty="0"/>
              <a:t>Actividad 4.2: </a:t>
            </a:r>
            <a:r>
              <a:rPr lang="es-ES_tradnl" dirty="0"/>
              <a:t>Saca el peso en kilogramos de los jugadores de la NBA </a:t>
            </a:r>
            <a:r>
              <a:rPr lang="es-ES_tradnl" dirty="0" smtClean="0"/>
              <a:t>que pesen </a:t>
            </a:r>
            <a:r>
              <a:rPr lang="es-ES_tradnl" dirty="0"/>
              <a:t>ent re 120 y 150 kilos. Una libra equivale a 0.4535 kilos.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95108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4.4.5. </a:t>
            </a:r>
            <a:r>
              <a:rPr lang="es-ES_tradnl" sz="4000" dirty="0" smtClean="0"/>
              <a:t>Filtros </a:t>
            </a:r>
            <a:r>
              <a:rPr lang="es-ES_tradnl" sz="4000" dirty="0"/>
              <a:t>con test de valor nulo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operadores </a:t>
            </a:r>
            <a:r>
              <a:rPr lang="es-ES_tradnl" b="1" dirty="0"/>
              <a:t>lS</a:t>
            </a:r>
            <a:r>
              <a:rPr lang="es-ES_tradnl" dirty="0"/>
              <a:t> e </a:t>
            </a:r>
            <a:r>
              <a:rPr lang="es-ES_tradnl" b="1" dirty="0"/>
              <a:t>lS </a:t>
            </a:r>
            <a:r>
              <a:rPr lang="es-ES_tradnl" b="1" dirty="0" smtClean="0"/>
              <a:t>NOT </a:t>
            </a:r>
            <a:r>
              <a:rPr lang="es-ES_tradnl" dirty="0" smtClean="0"/>
              <a:t>permiten </a:t>
            </a:r>
            <a:r>
              <a:rPr lang="es-ES_tradnl" dirty="0"/>
              <a:t>verificar si un campo es o no es </a:t>
            </a:r>
            <a:r>
              <a:rPr lang="es-ES_tradnl" dirty="0" smtClean="0"/>
              <a:t>nulo respectivamente</a:t>
            </a:r>
            <a:r>
              <a:rPr lang="es-ES_tradnl" dirty="0"/>
              <a:t>. De esta manera, es posible comprobar, por ejemplo, los </a:t>
            </a:r>
            <a:r>
              <a:rPr lang="es-ES_tradnl" dirty="0" smtClean="0"/>
              <a:t>jugadores cuya </a:t>
            </a:r>
            <a:r>
              <a:rPr lang="es-ES_tradnl" dirty="0"/>
              <a:t>procedencia es desconocida: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29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1360"/>
            <a:ext cx="37242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6366" y="3140968"/>
            <a:ext cx="42100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3643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4.1. </a:t>
            </a:r>
            <a:r>
              <a:rPr lang="es-ES_tradnl"/>
              <a:t>El </a:t>
            </a:r>
            <a:r>
              <a:rPr lang="es-ES_tradnl" smtClean="0"/>
              <a:t>lenguaje </a:t>
            </a:r>
            <a:r>
              <a:rPr lang="es-ES_tradnl" dirty="0"/>
              <a:t>DML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Cualquier ejecución de un comando en un SGBD se denomina CONSULTA, </a:t>
            </a:r>
            <a:r>
              <a:rPr lang="es-ES_tradnl" dirty="0" smtClean="0"/>
              <a:t>término derivado </a:t>
            </a:r>
            <a:r>
              <a:rPr lang="es-ES_tradnl" dirty="0"/>
              <a:t>del anglosajón </a:t>
            </a:r>
            <a:r>
              <a:rPr lang="es-ES_tradnl" dirty="0" smtClean="0"/>
              <a:t>QUERY.</a:t>
            </a:r>
          </a:p>
          <a:p>
            <a:r>
              <a:rPr lang="es-ES_tradnl" dirty="0" smtClean="0"/>
              <a:t>Este </a:t>
            </a:r>
            <a:r>
              <a:rPr lang="es-ES_tradnl" dirty="0"/>
              <a:t>término debe ser entendido más que </a:t>
            </a:r>
            <a:r>
              <a:rPr lang="es-ES_tradnl" dirty="0" smtClean="0"/>
              <a:t>como una </a:t>
            </a:r>
            <a:r>
              <a:rPr lang="es-ES_tradnl" dirty="0"/>
              <a:t>consulta de información, como una orden, es decir; las QUERYS o </a:t>
            </a:r>
            <a:r>
              <a:rPr lang="es-ES_tradnl" dirty="0" smtClean="0"/>
              <a:t>CONSULTAS no </a:t>
            </a:r>
            <a:r>
              <a:rPr lang="es-ES_tradnl" dirty="0"/>
              <a:t>son solo SELECT, sino también cualquier sentencia de tipo UPDATE, </a:t>
            </a:r>
            <a:r>
              <a:rPr lang="es-ES_tradnl" dirty="0" smtClean="0"/>
              <a:t>INSERT, CREATE</a:t>
            </a:r>
            <a:r>
              <a:rPr lang="es-ES_tradnl" dirty="0"/>
              <a:t>, DROP, etc, entendidas todas ellas como peticiones al SGBD para </a:t>
            </a:r>
            <a:r>
              <a:rPr lang="es-ES_tradnl" dirty="0" smtClean="0"/>
              <a:t>realizar una </a:t>
            </a:r>
            <a:r>
              <a:rPr lang="es-ES_tradnl" dirty="0"/>
              <a:t>operación determinada.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947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4.4.6. Filtros con test de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filtros con </a:t>
            </a:r>
            <a:r>
              <a:rPr lang="es-ES_tradnl" dirty="0" smtClean="0"/>
              <a:t>test </a:t>
            </a:r>
            <a:r>
              <a:rPr lang="es-ES_tradnl" dirty="0"/>
              <a:t>patrón seleccionan los registros que cumplan una </a:t>
            </a:r>
            <a:r>
              <a:rPr lang="es-ES_tradnl" dirty="0" smtClean="0"/>
              <a:t>serie </a:t>
            </a:r>
            <a:r>
              <a:rPr lang="es-ES_tradnl" dirty="0"/>
              <a:t>de </a:t>
            </a:r>
            <a:r>
              <a:rPr lang="es-ES_tradnl" dirty="0" smtClean="0"/>
              <a:t>características.</a:t>
            </a:r>
          </a:p>
          <a:p>
            <a:r>
              <a:rPr lang="es-ES_tradnl" dirty="0" smtClean="0"/>
              <a:t>Se </a:t>
            </a:r>
            <a:r>
              <a:rPr lang="es-ES_tradnl" dirty="0"/>
              <a:t>pueden usar los caracteres </a:t>
            </a:r>
            <a:r>
              <a:rPr lang="es-ES_tradnl" dirty="0" smtClean="0"/>
              <a:t>comodines % y </a:t>
            </a:r>
            <a:r>
              <a:rPr lang="es-ES_tradnl" dirty="0"/>
              <a:t>_ para buscar una </a:t>
            </a:r>
            <a:r>
              <a:rPr lang="es-ES_tradnl" dirty="0" smtClean="0"/>
              <a:t>cadena de caracteres.</a:t>
            </a:r>
          </a:p>
          <a:p>
            <a:r>
              <a:rPr lang="es-ES_tradnl" dirty="0" smtClean="0"/>
              <a:t>Por </a:t>
            </a:r>
            <a:r>
              <a:rPr lang="es-ES_tradnl" dirty="0"/>
              <a:t>ejemplo, seleccionar de la tabla de vehículos aquellos </a:t>
            </a:r>
            <a:r>
              <a:rPr lang="es-ES_tradnl" dirty="0" smtClean="0"/>
              <a:t>vehículos cuyo </a:t>
            </a:r>
            <a:r>
              <a:rPr lang="es-ES_tradnl" dirty="0"/>
              <a:t>modelo sea 'tdi' 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30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89437"/>
            <a:ext cx="45148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01912" y="4398042"/>
            <a:ext cx="34575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292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4.4.6. Filtros con test de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El carácter </a:t>
            </a:r>
            <a:r>
              <a:rPr lang="es-ES_tradnl" dirty="0" smtClean="0"/>
              <a:t>comodín %  </a:t>
            </a:r>
            <a:r>
              <a:rPr lang="es-ES_tradnl" dirty="0"/>
              <a:t>busca coincidencias de cualquier número de </a:t>
            </a:r>
            <a:r>
              <a:rPr lang="es-ES_tradnl" dirty="0" smtClean="0"/>
              <a:t>caracteres, incluso </a:t>
            </a:r>
            <a:r>
              <a:rPr lang="es-ES_tradnl" dirty="0"/>
              <a:t>cero caracteres. El carácter comodín _ busca </a:t>
            </a:r>
            <a:r>
              <a:rPr lang="es-ES_tradnl" dirty="0" smtClean="0"/>
              <a:t>coincidencias </a:t>
            </a:r>
            <a:r>
              <a:rPr lang="es-ES_tradnl" dirty="0"/>
              <a:t>de </a:t>
            </a:r>
            <a:r>
              <a:rPr lang="es-ES_tradnl" dirty="0" smtClean="0"/>
              <a:t>exactamente un carácter.</a:t>
            </a:r>
            <a:endParaRPr lang="es-ES_tradnl" dirty="0"/>
          </a:p>
          <a:p>
            <a:r>
              <a:rPr lang="es-ES_tradnl" dirty="0"/>
              <a:t>Para </a:t>
            </a:r>
            <a:r>
              <a:rPr lang="es-ES_tradnl" dirty="0" smtClean="0"/>
              <a:t>ilustrar </a:t>
            </a:r>
            <a:r>
              <a:rPr lang="es-ES_tradnl" dirty="0"/>
              <a:t>el funcionamiento del carácter _ , se consultan aquellos equipos </a:t>
            </a:r>
            <a:r>
              <a:rPr lang="es-ES_tradnl" dirty="0" smtClean="0"/>
              <a:t>que empiecen </a:t>
            </a:r>
            <a:r>
              <a:rPr lang="es-ES_tradnl" dirty="0"/>
              <a:t>por R, que terminen por S y que tengan 7 caracteres.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31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33056"/>
            <a:ext cx="37242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1622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4.4.6. Filtros con test de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Ambos comodines se pueden usar en un mismo filtro, por ejemplo, para </a:t>
            </a:r>
            <a:r>
              <a:rPr lang="es-ES_tradnl" dirty="0" smtClean="0"/>
              <a:t>sacar aquellos </a:t>
            </a:r>
            <a:r>
              <a:rPr lang="es-ES_tradnl" dirty="0"/>
              <a:t>equipos que en su nombre como segunda letra la o, se usaría el patrón: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32</a:t>
            </a:fld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33528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422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 smtClean="0"/>
              <a:t>4.4.7</a:t>
            </a:r>
            <a:r>
              <a:rPr lang="es-ES_tradnl" sz="4000" dirty="0"/>
              <a:t>. Filtros por límite de número de registros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Este </a:t>
            </a:r>
            <a:r>
              <a:rPr lang="es-ES_tradnl" dirty="0" smtClean="0"/>
              <a:t>tipo </a:t>
            </a:r>
            <a:r>
              <a:rPr lang="es-ES_tradnl" dirty="0"/>
              <a:t>de filtros no es estándar y su funcionamiento varía con el SGBD.</a:t>
            </a:r>
          </a:p>
          <a:p>
            <a:r>
              <a:rPr lang="es-ES_tradnl" dirty="0"/>
              <a:t>Consiste en </a:t>
            </a:r>
            <a:r>
              <a:rPr lang="es-ES_tradnl" dirty="0" smtClean="0"/>
              <a:t>limitar </a:t>
            </a:r>
            <a:r>
              <a:rPr lang="es-ES_tradnl" dirty="0"/>
              <a:t>el número de registros </a:t>
            </a:r>
            <a:r>
              <a:rPr lang="es-ES_tradnl" dirty="0" smtClean="0"/>
              <a:t>devuelto </a:t>
            </a:r>
            <a:r>
              <a:rPr lang="es-ES_tradnl" dirty="0"/>
              <a:t>por una consulta. En </a:t>
            </a:r>
            <a:r>
              <a:rPr lang="es-ES_tradnl" dirty="0" smtClean="0"/>
              <a:t>MySQL, la </a:t>
            </a:r>
            <a:r>
              <a:rPr lang="es-ES_tradnl" dirty="0"/>
              <a:t>sintaxis es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r>
              <a:rPr lang="es-ES_tradnl" i="1" dirty="0"/>
              <a:t>nfilas</a:t>
            </a:r>
            <a:r>
              <a:rPr lang="es-ES_tradnl" dirty="0"/>
              <a:t> especifica el número de filas a devolver y </a:t>
            </a:r>
            <a:r>
              <a:rPr lang="es-ES_tradnl" i="1" dirty="0" smtClean="0"/>
              <a:t>desplazamiento</a:t>
            </a:r>
            <a:r>
              <a:rPr lang="es-ES_tradnl" dirty="0" smtClean="0"/>
              <a:t> </a:t>
            </a:r>
            <a:r>
              <a:rPr lang="es-ES_tradnl" dirty="0"/>
              <a:t>especifica a </a:t>
            </a:r>
            <a:r>
              <a:rPr lang="es-ES_tradnl" dirty="0" smtClean="0"/>
              <a:t>partir de </a:t>
            </a:r>
            <a:r>
              <a:rPr lang="es-ES_tradnl" dirty="0"/>
              <a:t>qué fila se empieza a contar (desplazamiento).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043608" y="3068960"/>
            <a:ext cx="312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[LIMIT [desplazamiento,] nfilas]</a:t>
            </a:r>
          </a:p>
        </p:txBody>
      </p:sp>
    </p:spTree>
    <p:extLst>
      <p:ext uri="{BB962C8B-B14F-4D97-AF65-F5344CB8AC3E}">
        <p14:creationId xmlns:p14="http://schemas.microsoft.com/office/powerpoint/2010/main" xmlns="" val="155184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 smtClean="0"/>
              <a:t>4.4.7. </a:t>
            </a:r>
            <a:r>
              <a:rPr lang="es-ES_tradnl" sz="4000" dirty="0"/>
              <a:t>Filtros por límite de número de registros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34</a:t>
            </a:fld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19647"/>
            <a:ext cx="31623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64893" y="1822698"/>
            <a:ext cx="341947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811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4.5. Ordenación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Para mostrar ordenados un conjunto de </a:t>
            </a:r>
            <a:r>
              <a:rPr lang="es-ES_tradnl" dirty="0" smtClean="0"/>
              <a:t>registros </a:t>
            </a:r>
            <a:r>
              <a:rPr lang="es-ES_tradnl" dirty="0"/>
              <a:t>se utiliza la </a:t>
            </a:r>
            <a:r>
              <a:rPr lang="es-ES_tradnl" dirty="0" smtClean="0"/>
              <a:t>cláusula </a:t>
            </a:r>
            <a:r>
              <a:rPr lang="es-ES_tradnl" b="1" dirty="0" smtClean="0"/>
              <a:t>ORDER BY </a:t>
            </a:r>
            <a:r>
              <a:rPr lang="es-ES_tradnl" dirty="0"/>
              <a:t>de la sentencia SELECT.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971600" y="2420888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SELECT [DISTINCT] select_expr [,select_expr] ...</a:t>
            </a:r>
          </a:p>
          <a:p>
            <a:r>
              <a:rPr lang="es-ES_tradnl" dirty="0" smtClean="0"/>
              <a:t>	[</a:t>
            </a:r>
            <a:r>
              <a:rPr lang="es-ES_tradnl" dirty="0"/>
              <a:t>FROM tabla]</a:t>
            </a:r>
          </a:p>
          <a:p>
            <a:r>
              <a:rPr lang="es-ES_tradnl" dirty="0" smtClean="0"/>
              <a:t>	[WHERE </a:t>
            </a:r>
            <a:r>
              <a:rPr lang="es-ES_tradnl" dirty="0"/>
              <a:t>filtro]</a:t>
            </a:r>
          </a:p>
          <a:p>
            <a:r>
              <a:rPr lang="es-ES_tradnl" dirty="0" smtClean="0"/>
              <a:t>	[</a:t>
            </a:r>
            <a:r>
              <a:rPr lang="es-ES_tradnl" dirty="0"/>
              <a:t>ORDER BY {nombre_columna I expr I posición} [ASC I DESC] , ... ]</a:t>
            </a:r>
          </a:p>
        </p:txBody>
      </p:sp>
    </p:spTree>
    <p:extLst>
      <p:ext uri="{BB962C8B-B14F-4D97-AF65-F5344CB8AC3E}">
        <p14:creationId xmlns:p14="http://schemas.microsoft.com/office/powerpoint/2010/main" xmlns="" val="4316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4.5. Ordenación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Esta claúsula permite ordenar el conjunto de resultados de forma </a:t>
            </a:r>
            <a:r>
              <a:rPr lang="es-ES_tradnl" dirty="0" smtClean="0"/>
              <a:t>ascendente (ASC</a:t>
            </a:r>
            <a:r>
              <a:rPr lang="es-ES_tradnl" dirty="0"/>
              <a:t>) o descendente (DESC) por una o varias </a:t>
            </a:r>
            <a:r>
              <a:rPr lang="es-ES_tradnl" dirty="0" smtClean="0"/>
              <a:t>columnas.</a:t>
            </a:r>
          </a:p>
          <a:p>
            <a:r>
              <a:rPr lang="es-ES_tradnl" dirty="0" smtClean="0"/>
              <a:t>Si </a:t>
            </a:r>
            <a:r>
              <a:rPr lang="es-ES_tradnl" dirty="0"/>
              <a:t>no se indica </a:t>
            </a:r>
            <a:r>
              <a:rPr lang="es-ES_tradnl" dirty="0" smtClean="0"/>
              <a:t>ASC o </a:t>
            </a:r>
            <a:r>
              <a:rPr lang="es-ES_tradnl" dirty="0"/>
              <a:t>DESC por defecto es </a:t>
            </a:r>
            <a:r>
              <a:rPr lang="es-ES_tradnl" dirty="0" smtClean="0"/>
              <a:t>ASC.</a:t>
            </a:r>
          </a:p>
          <a:p>
            <a:r>
              <a:rPr lang="es-ES_tradnl" dirty="0" smtClean="0"/>
              <a:t>La </a:t>
            </a:r>
            <a:r>
              <a:rPr lang="es-ES_tradnl" dirty="0"/>
              <a:t>columna por la que se quiere ordenar se </a:t>
            </a:r>
            <a:r>
              <a:rPr lang="es-ES_tradnl" dirty="0" smtClean="0"/>
              <a:t>puede expresar </a:t>
            </a:r>
            <a:r>
              <a:rPr lang="es-ES_tradnl" dirty="0"/>
              <a:t>por el nombre de la columna, una expresión o bien la posición </a:t>
            </a:r>
            <a:r>
              <a:rPr lang="es-ES_tradnl" dirty="0" smtClean="0"/>
              <a:t>numérica del </a:t>
            </a:r>
            <a:r>
              <a:rPr lang="es-ES_tradnl" dirty="0"/>
              <a:t>campo que se quiere ordenar. Por ejemplo: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36</a:t>
            </a:fld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21088"/>
            <a:ext cx="54387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811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4.5. Ordenación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37</a:t>
            </a:fld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00087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787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4.5. Ordenación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38</a:t>
            </a:fld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584" y="1412776"/>
            <a:ext cx="55626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32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 Consultas de resumen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En SQL se pueden generar </a:t>
            </a:r>
            <a:r>
              <a:rPr lang="es-ES_tradnl" dirty="0" smtClean="0"/>
              <a:t>consultas </a:t>
            </a:r>
            <a:r>
              <a:rPr lang="es-ES_tradnl" dirty="0"/>
              <a:t>más complejas que resuman </a:t>
            </a:r>
            <a:r>
              <a:rPr lang="es-ES_tradnl" dirty="0" smtClean="0"/>
              <a:t>cierta información, extrayendo </a:t>
            </a:r>
            <a:r>
              <a:rPr lang="es-ES_tradnl" dirty="0"/>
              <a:t>información calculada de varios conjuntos de </a:t>
            </a:r>
            <a:r>
              <a:rPr lang="es-ES_tradnl" dirty="0" smtClean="0"/>
              <a:t>registros.</a:t>
            </a:r>
          </a:p>
          <a:p>
            <a:r>
              <a:rPr lang="es-ES_tradnl" dirty="0" smtClean="0"/>
              <a:t>Un ejemplo de </a:t>
            </a:r>
            <a:r>
              <a:rPr lang="es-ES_tradnl" dirty="0"/>
              <a:t>consulta resumen seria la siguiente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r>
              <a:rPr lang="es-ES_tradnl" dirty="0"/>
              <a:t>Esta </a:t>
            </a:r>
            <a:r>
              <a:rPr lang="es-ES_tradnl" dirty="0" smtClean="0"/>
              <a:t>consulta </a:t>
            </a:r>
            <a:r>
              <a:rPr lang="es-ES_tradnl" dirty="0"/>
              <a:t>devuelve el número de registros de la </a:t>
            </a:r>
            <a:r>
              <a:rPr lang="es-ES_tradnl" dirty="0" smtClean="0"/>
              <a:t>tabla </a:t>
            </a:r>
            <a:r>
              <a:rPr lang="es-ES_tradnl" dirty="0"/>
              <a:t>vehículos, es </a:t>
            </a:r>
            <a:r>
              <a:rPr lang="es-ES_tradnl" dirty="0" smtClean="0"/>
              <a:t>decir, se genera </a:t>
            </a:r>
            <a:r>
              <a:rPr lang="es-ES_tradnl" dirty="0"/>
              <a:t>un resumen de la información contenida en la tabla </a:t>
            </a:r>
            <a:r>
              <a:rPr lang="es-ES_tradnl" dirty="0" smtClean="0"/>
              <a:t>vehículos.</a:t>
            </a:r>
          </a:p>
          <a:p>
            <a:r>
              <a:rPr lang="es-ES_tradnl" dirty="0" smtClean="0"/>
              <a:t>La expresión count </a:t>
            </a:r>
            <a:r>
              <a:rPr lang="es-ES_tradnl" dirty="0"/>
              <a:t>(*) es una función que </a:t>
            </a:r>
            <a:r>
              <a:rPr lang="es-ES_tradnl" dirty="0" smtClean="0"/>
              <a:t>toma </a:t>
            </a:r>
            <a:r>
              <a:rPr lang="es-ES_tradnl" dirty="0"/>
              <a:t>como </a:t>
            </a:r>
            <a:r>
              <a:rPr lang="es-ES_tradnl" dirty="0" smtClean="0"/>
              <a:t>entrada </a:t>
            </a:r>
            <a:r>
              <a:rPr lang="es-ES_tradnl" dirty="0"/>
              <a:t>los registros de la tabla </a:t>
            </a:r>
            <a:r>
              <a:rPr lang="es-ES_tradnl" dirty="0" smtClean="0"/>
              <a:t>consultada y </a:t>
            </a:r>
            <a:r>
              <a:rPr lang="es-ES_tradnl" dirty="0"/>
              <a:t>cuenta cuántos registros </a:t>
            </a:r>
            <a:r>
              <a:rPr lang="es-ES_tradnl" dirty="0" smtClean="0"/>
              <a:t>hay.</a:t>
            </a:r>
          </a:p>
          <a:p>
            <a:r>
              <a:rPr lang="es-ES_tradnl" dirty="0" smtClean="0"/>
              <a:t>El </a:t>
            </a:r>
            <a:r>
              <a:rPr lang="es-ES_tradnl" dirty="0"/>
              <a:t>resultado de la función count es un único valor (</a:t>
            </a:r>
            <a:r>
              <a:rPr lang="es-ES_tradnl" dirty="0" smtClean="0"/>
              <a:t>1 fila</a:t>
            </a:r>
            <a:r>
              <a:rPr lang="es-ES_tradnl" dirty="0"/>
              <a:t>, 1 columna) con el número 5 (número de registros de la tabla vehículos).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39</a:t>
            </a:fld>
            <a:endParaRPr lang="es-E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2936"/>
            <a:ext cx="28098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619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4.2. La sentencia SELECT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 sentencia </a:t>
            </a:r>
            <a:r>
              <a:rPr lang="es-ES_tradnl" b="1" dirty="0"/>
              <a:t>SELECT</a:t>
            </a:r>
            <a:r>
              <a:rPr lang="es-ES_tradnl" dirty="0"/>
              <a:t> es la sentencia más versátil de todo SQL, y por tanto </a:t>
            </a:r>
            <a:r>
              <a:rPr lang="es-ES_tradnl" dirty="0" smtClean="0"/>
              <a:t>la más </a:t>
            </a:r>
            <a:r>
              <a:rPr lang="es-ES_tradnl" dirty="0"/>
              <a:t>compleja de </a:t>
            </a:r>
            <a:r>
              <a:rPr lang="es-ES_tradnl" dirty="0" smtClean="0"/>
              <a:t>todas.</a:t>
            </a:r>
          </a:p>
          <a:p>
            <a:r>
              <a:rPr lang="es-ES_tradnl" dirty="0" smtClean="0"/>
              <a:t>Como </a:t>
            </a:r>
            <a:r>
              <a:rPr lang="es-ES_tradnl" dirty="0"/>
              <a:t>se ha expuesto anteriormente, se utiliza para </a:t>
            </a:r>
            <a:r>
              <a:rPr lang="es-ES_tradnl" dirty="0" smtClean="0"/>
              <a:t>consultar información </a:t>
            </a:r>
            <a:r>
              <a:rPr lang="es-ES_tradnl" dirty="0"/>
              <a:t>de determinadas </a:t>
            </a:r>
            <a:r>
              <a:rPr lang="es-ES_tradnl" dirty="0" smtClean="0"/>
              <a:t>tablas.</a:t>
            </a:r>
          </a:p>
          <a:p>
            <a:r>
              <a:rPr lang="es-ES_tradnl" dirty="0" smtClean="0"/>
              <a:t>Es </a:t>
            </a:r>
            <a:r>
              <a:rPr lang="es-ES_tradnl" dirty="0"/>
              <a:t>posible ejecutar sentencias muy sencillas </a:t>
            </a:r>
            <a:r>
              <a:rPr lang="es-ES_tradnl" dirty="0" smtClean="0"/>
              <a:t>que muestran </a:t>
            </a:r>
            <a:r>
              <a:rPr lang="es-ES_tradnl" dirty="0"/>
              <a:t>todos los registros de una tabla: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899592" y="3933056"/>
            <a:ext cx="6116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#esta consulta selecciona todos los campos y muestra todos los</a:t>
            </a:r>
          </a:p>
          <a:p>
            <a:r>
              <a:rPr lang="es-ES_tradnl" dirty="0"/>
              <a:t>#registros de la tabla empleados</a:t>
            </a:r>
          </a:p>
          <a:p>
            <a:r>
              <a:rPr lang="es-ES_tradnl" dirty="0"/>
              <a:t>SELECT * </a:t>
            </a:r>
            <a:r>
              <a:rPr lang="es-ES_tradnl" dirty="0" smtClean="0"/>
              <a:t>FROM </a:t>
            </a:r>
            <a:r>
              <a:rPr lang="es-ES_tradnl" dirty="0"/>
              <a:t>empleados;</a:t>
            </a:r>
          </a:p>
        </p:txBody>
      </p:sp>
    </p:spTree>
    <p:extLst>
      <p:ext uri="{BB962C8B-B14F-4D97-AF65-F5344CB8AC3E}">
        <p14:creationId xmlns:p14="http://schemas.microsoft.com/office/powerpoint/2010/main" xmlns="" val="19722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 Consultas de resumen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Para poder generar información resumida hay que hacer uso de las funciones </a:t>
            </a:r>
            <a:r>
              <a:rPr lang="es-ES_tradnl" dirty="0" smtClean="0"/>
              <a:t>de columna.</a:t>
            </a:r>
          </a:p>
          <a:p>
            <a:r>
              <a:rPr lang="es-ES_tradnl" dirty="0" smtClean="0"/>
              <a:t>Estas </a:t>
            </a:r>
            <a:r>
              <a:rPr lang="es-ES_tradnl" dirty="0"/>
              <a:t>funciones de columna convierten un conjunto de registros en </a:t>
            </a:r>
            <a:r>
              <a:rPr lang="es-ES_tradnl" dirty="0" smtClean="0"/>
              <a:t>una información </a:t>
            </a:r>
            <a:r>
              <a:rPr lang="es-ES_tradnl" dirty="0"/>
              <a:t>simple cuyo resultado es un </a:t>
            </a:r>
            <a:r>
              <a:rPr lang="es-ES_tradnl" dirty="0" smtClean="0"/>
              <a:t>cálculo.</a:t>
            </a:r>
          </a:p>
          <a:p>
            <a:r>
              <a:rPr lang="es-ES_tradnl" dirty="0" smtClean="0"/>
              <a:t>A </a:t>
            </a:r>
            <a:r>
              <a:rPr lang="es-ES_tradnl" dirty="0"/>
              <a:t>continuación, se expone </a:t>
            </a:r>
            <a:r>
              <a:rPr lang="es-ES_tradnl" dirty="0" smtClean="0"/>
              <a:t>una lista </a:t>
            </a:r>
            <a:r>
              <a:rPr lang="es-ES_tradnl" dirty="0"/>
              <a:t>de las funciones de columna disponibles en SQL: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043608" y="4293096"/>
            <a:ext cx="65608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SUM (Expresión) #Suma los valores indicados en el argumento</a:t>
            </a:r>
          </a:p>
          <a:p>
            <a:r>
              <a:rPr lang="es-ES_tradnl" dirty="0"/>
              <a:t>AVG (Expresión) #Calcula la media de los valores</a:t>
            </a:r>
          </a:p>
          <a:p>
            <a:r>
              <a:rPr lang="es-ES_tradnl" dirty="0"/>
              <a:t>MIN (Expresión) #Calcula el mínimo</a:t>
            </a:r>
          </a:p>
          <a:p>
            <a:r>
              <a:rPr lang="es-ES_tradnl" dirty="0"/>
              <a:t>MAX (Expresión) #Calcula el máximo</a:t>
            </a:r>
          </a:p>
          <a:p>
            <a:r>
              <a:rPr lang="es-ES_tradnl" dirty="0"/>
              <a:t>COUNT (nbColumna) #Cuenta el número de valores de una columna</a:t>
            </a:r>
          </a:p>
          <a:p>
            <a:r>
              <a:rPr lang="es-ES_tradnl" dirty="0"/>
              <a:t>#(excepto los nulos)</a:t>
            </a:r>
          </a:p>
          <a:p>
            <a:r>
              <a:rPr lang="es-ES_tradnl" dirty="0"/>
              <a:t>COUNT (*) #Cuenta el número de valores de una fila</a:t>
            </a:r>
          </a:p>
          <a:p>
            <a:r>
              <a:rPr lang="es-ES_tradnl" dirty="0"/>
              <a:t>#Incluyendo los nulos.</a:t>
            </a:r>
          </a:p>
        </p:txBody>
      </p:sp>
    </p:spTree>
    <p:extLst>
      <p:ext uri="{BB962C8B-B14F-4D97-AF65-F5344CB8AC3E}">
        <p14:creationId xmlns:p14="http://schemas.microsoft.com/office/powerpoint/2010/main" xmlns="" val="13952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 Consultas de resumen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 modo de ejemplo, se muestran algunas consultas resúmenes: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41</a:t>
            </a:fld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8474" y="2420888"/>
            <a:ext cx="561975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861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 Consultas de resumen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Con las consultas de resumen se pueden realizar agrupaciones de </a:t>
            </a:r>
            <a:r>
              <a:rPr lang="es-ES_tradnl" dirty="0" smtClean="0"/>
              <a:t>registros. Se denomina </a:t>
            </a:r>
            <a:r>
              <a:rPr lang="es-ES_tradnl" dirty="0"/>
              <a:t>agrupación de registros a un conjunto de registros que cumplen que </a:t>
            </a:r>
            <a:r>
              <a:rPr lang="es-ES_tradnl" dirty="0" smtClean="0"/>
              <a:t>tienen una </a:t>
            </a:r>
            <a:r>
              <a:rPr lang="es-ES_tradnl" dirty="0"/>
              <a:t>o varias columnas con el mismo </a:t>
            </a:r>
            <a:r>
              <a:rPr lang="es-ES_tradnl" dirty="0" smtClean="0"/>
              <a:t>valor.</a:t>
            </a:r>
          </a:p>
          <a:p>
            <a:r>
              <a:rPr lang="es-ES_tradnl" dirty="0" smtClean="0"/>
              <a:t>Por </a:t>
            </a:r>
            <a:r>
              <a:rPr lang="es-ES_tradnl" dirty="0"/>
              <a:t>ejemplo, en la tabla vehículos: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42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14528"/>
            <a:ext cx="36385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6552" y="4147914"/>
            <a:ext cx="36004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513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 Consultas de resumen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 </a:t>
            </a:r>
            <a:r>
              <a:rPr lang="es-ES_tradnl" dirty="0" smtClean="0"/>
              <a:t>esta consulta </a:t>
            </a:r>
            <a:r>
              <a:rPr lang="es-ES_tradnl" dirty="0"/>
              <a:t>hay dos registros cuya marca='seat '. Se puede agrupar </a:t>
            </a:r>
            <a:r>
              <a:rPr lang="es-ES_tradnl" dirty="0" smtClean="0"/>
              <a:t>estos dos registros </a:t>
            </a:r>
            <a:r>
              <a:rPr lang="es-ES_tradnl" dirty="0"/>
              <a:t>formando un único grupo, de </a:t>
            </a:r>
            <a:r>
              <a:rPr lang="es-ES_tradnl" dirty="0" smtClean="0"/>
              <a:t>tal </a:t>
            </a:r>
            <a:r>
              <a:rPr lang="es-ES_tradnl" dirty="0"/>
              <a:t>manera que el grupo 'seat' </a:t>
            </a:r>
            <a:r>
              <a:rPr lang="es-ES_tradnl" dirty="0" smtClean="0"/>
              <a:t>tiene los modelos </a:t>
            </a:r>
            <a:r>
              <a:rPr lang="es-ES_tradnl" dirty="0"/>
              <a:t>ibiza gt (1129FGT) y</a:t>
            </a:r>
            <a:r>
              <a:rPr lang="es-ES_tradnl" dirty="0" smtClean="0"/>
              <a:t> leon </a:t>
            </a:r>
            <a:r>
              <a:rPr lang="es-ES_tradnl" dirty="0"/>
              <a:t>tdi 105cv (1132GHT</a:t>
            </a:r>
            <a:r>
              <a:rPr lang="es-ES_tradnl" dirty="0" smtClean="0"/>
              <a:t>).</a:t>
            </a:r>
          </a:p>
          <a:p>
            <a:r>
              <a:rPr lang="es-ES_tradnl" dirty="0" smtClean="0"/>
              <a:t>A </a:t>
            </a:r>
            <a:r>
              <a:rPr lang="es-ES_tradnl" dirty="0"/>
              <a:t>este grupo de </a:t>
            </a:r>
            <a:r>
              <a:rPr lang="es-ES_tradnl" dirty="0" smtClean="0"/>
              <a:t>registros se </a:t>
            </a:r>
            <a:r>
              <a:rPr lang="es-ES_tradnl" dirty="0"/>
              <a:t>le puede aplicar una función de columna para realizar determinados cálculos, </a:t>
            </a:r>
            <a:r>
              <a:rPr lang="es-ES_tradnl" dirty="0" smtClean="0"/>
              <a:t>por ejemplo</a:t>
            </a:r>
            <a:r>
              <a:rPr lang="es-ES_tradnl" dirty="0"/>
              <a:t>, </a:t>
            </a:r>
            <a:r>
              <a:rPr lang="es-ES_tradnl" dirty="0" smtClean="0"/>
              <a:t>contarlos</a:t>
            </a:r>
            <a:r>
              <a:rPr lang="es-ES_tradnl" dirty="0"/>
              <a:t>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43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26371"/>
            <a:ext cx="25050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560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 Consultas de resumen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 este caso, si se agrupa (GROUP BY) por el campo marca, salen 4 </a:t>
            </a:r>
            <a:r>
              <a:rPr lang="es-ES_tradnl" dirty="0" smtClean="0"/>
              <a:t>grupos (audi </a:t>
            </a:r>
            <a:r>
              <a:rPr lang="es-ES_tradnl" dirty="0"/>
              <a:t>, hyundai, seat y toyota</a:t>
            </a:r>
            <a:r>
              <a:rPr lang="es-ES_tradnl" dirty="0" smtClean="0"/>
              <a:t>).</a:t>
            </a:r>
          </a:p>
          <a:p>
            <a:r>
              <a:rPr lang="es-ES_tradnl" dirty="0" smtClean="0"/>
              <a:t>La </a:t>
            </a:r>
            <a:r>
              <a:rPr lang="es-ES_tradnl" dirty="0"/>
              <a:t>función de columna, cuando se agrupa por </a:t>
            </a:r>
            <a:r>
              <a:rPr lang="es-ES_tradnl" dirty="0" smtClean="0"/>
              <a:t>un campo</a:t>
            </a:r>
            <a:r>
              <a:rPr lang="es-ES_tradnl" dirty="0"/>
              <a:t>, </a:t>
            </a:r>
            <a:r>
              <a:rPr lang="es-ES_tradnl" dirty="0" smtClean="0"/>
              <a:t>actúa </a:t>
            </a:r>
            <a:r>
              <a:rPr lang="es-ES_tradnl" dirty="0"/>
              <a:t>para cada </a:t>
            </a:r>
            <a:r>
              <a:rPr lang="es-ES_tradnl" dirty="0" smtClean="0"/>
              <a:t>grupo.</a:t>
            </a:r>
          </a:p>
          <a:p>
            <a:r>
              <a:rPr lang="es-ES_tradnl" dirty="0" smtClean="0"/>
              <a:t>En </a:t>
            </a:r>
            <a:r>
              <a:rPr lang="es-ES_tradnl" dirty="0"/>
              <a:t>este caso, </a:t>
            </a:r>
            <a:r>
              <a:rPr lang="es-ES_tradnl" dirty="0" smtClean="0"/>
              <a:t>para </a:t>
            </a:r>
            <a:r>
              <a:rPr lang="es-ES_tradnl" dirty="0"/>
              <a:t>cada grupo se ha contado </a:t>
            </a:r>
            <a:r>
              <a:rPr lang="es-ES_tradnl" dirty="0" smtClean="0"/>
              <a:t>el número </a:t>
            </a:r>
            <a:r>
              <a:rPr lang="es-ES_tradnl" dirty="0"/>
              <a:t>de registros que tiene. En el caso de seat, </a:t>
            </a:r>
            <a:r>
              <a:rPr lang="es-ES_tradnl" dirty="0" smtClean="0"/>
              <a:t>cuenta </a:t>
            </a:r>
            <a:r>
              <a:rPr lang="es-ES_tradnl" dirty="0"/>
              <a:t>los 2 antes mencionados</a:t>
            </a:r>
            <a:r>
              <a:rPr lang="es-ES_tradnl" dirty="0" smtClean="0"/>
              <a:t>.</a:t>
            </a:r>
          </a:p>
          <a:p>
            <a:r>
              <a:rPr lang="es-ES_tradnl" dirty="0"/>
              <a:t>La </a:t>
            </a:r>
            <a:r>
              <a:rPr lang="es-ES_tradnl" dirty="0" smtClean="0"/>
              <a:t>sintaxis </a:t>
            </a:r>
            <a:r>
              <a:rPr lang="es-ES_tradnl" dirty="0"/>
              <a:t>para la sentencia SELECT con GROUP BY queda como sigue: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353986" y="4941168"/>
            <a:ext cx="62423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SELECT [DISTINCT] select_expr </a:t>
            </a:r>
            <a:r>
              <a:rPr lang="es-ES_tradnl" dirty="0" smtClean="0"/>
              <a:t>[,</a:t>
            </a:r>
            <a:r>
              <a:rPr lang="es-ES_tradnl" dirty="0"/>
              <a:t>select_expr] .. .</a:t>
            </a:r>
          </a:p>
          <a:p>
            <a:r>
              <a:rPr lang="es-ES_tradnl" dirty="0"/>
              <a:t>[FROM tabla]</a:t>
            </a:r>
          </a:p>
          <a:p>
            <a:r>
              <a:rPr lang="es-ES_tradnl" dirty="0"/>
              <a:t>[WHERE filtro]</a:t>
            </a:r>
          </a:p>
          <a:p>
            <a:r>
              <a:rPr lang="es-ES_tradnl" dirty="0"/>
              <a:t>[GROUP BY expr [, expr] . .. . ]</a:t>
            </a:r>
          </a:p>
          <a:p>
            <a:r>
              <a:rPr lang="es-ES_tradnl" dirty="0"/>
              <a:t>[ORDER BY {nombre_columna I expr I posición} [ASC I DESC] , ... ]</a:t>
            </a:r>
          </a:p>
        </p:txBody>
      </p:sp>
    </p:spTree>
    <p:extLst>
      <p:ext uri="{BB962C8B-B14F-4D97-AF65-F5344CB8AC3E}">
        <p14:creationId xmlns:p14="http://schemas.microsoft.com/office/powerpoint/2010/main" xmlns="" val="285294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 Consultas de resumen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Se observa que GROUP BY va justo antes de la cláusula ORDER BY. A </a:t>
            </a:r>
            <a:r>
              <a:rPr lang="es-ES_tradnl" dirty="0" smtClean="0"/>
              <a:t>continuación, a </a:t>
            </a:r>
            <a:r>
              <a:rPr lang="es-ES_tradnl" dirty="0"/>
              <a:t>modo de ejemplo, se muestran algunas consultas con grupos y </a:t>
            </a:r>
            <a:r>
              <a:rPr lang="es-ES_tradnl" dirty="0" smtClean="0"/>
              <a:t>funciones de </a:t>
            </a:r>
            <a:r>
              <a:rPr lang="es-ES_tradnl" dirty="0"/>
              <a:t>columna.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45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80928"/>
            <a:ext cx="46386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967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 Consultas de resumen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46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71625"/>
            <a:ext cx="56197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4"/>
            <a:ext cx="62007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4997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 Consultas de resumen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IMPORTANTE: Se observa que para cada agrupación, se ha seleccionado </a:t>
            </a:r>
            <a:r>
              <a:rPr lang="es-ES_tradnl" dirty="0" smtClean="0"/>
              <a:t>también el </a:t>
            </a:r>
            <a:r>
              <a:rPr lang="es-ES_tradnl" dirty="0"/>
              <a:t>nombre de la columna por la cual se agrupa. Esto no es posible si no se </a:t>
            </a:r>
            <a:r>
              <a:rPr lang="es-ES_tradnl" dirty="0" smtClean="0"/>
              <a:t>incluye el </a:t>
            </a:r>
            <a:r>
              <a:rPr lang="es-ES_tradnl" dirty="0"/>
              <a:t>GROUP BY. Por </a:t>
            </a:r>
            <a:r>
              <a:rPr lang="es-ES_tradnl" dirty="0" smtClean="0"/>
              <a:t>ejemplo:</a:t>
            </a:r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Precisamente, el SGBD advierte de que para mezclar funciones de columna y columnas de una tabla hay que escribir una cláusula </a:t>
            </a:r>
            <a:r>
              <a:rPr lang="es-ES_tradnl" dirty="0"/>
              <a:t>GROUP BY.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47</a:t>
            </a:fld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53816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2652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4.6.1. Filtros de Grupos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filtros de grupos deben realizarse mediante el uso de la cláusula </a:t>
            </a:r>
            <a:r>
              <a:rPr lang="es-ES_tradnl" b="1" dirty="0" smtClean="0"/>
              <a:t>HAVING</a:t>
            </a:r>
            <a:r>
              <a:rPr lang="es-ES_tradnl" dirty="0" smtClean="0"/>
              <a:t> puesto </a:t>
            </a:r>
            <a:r>
              <a:rPr lang="es-ES_tradnl" dirty="0"/>
              <a:t>que WHERE actúa antes de agrupar los registros. Es decir, si se desea </a:t>
            </a:r>
            <a:r>
              <a:rPr lang="es-ES_tradnl" dirty="0" smtClean="0"/>
              <a:t>filtrar resultados </a:t>
            </a:r>
            <a:r>
              <a:rPr lang="es-ES_tradnl" dirty="0"/>
              <a:t>calculados </a:t>
            </a:r>
            <a:r>
              <a:rPr lang="es-ES_tradnl" dirty="0" smtClean="0"/>
              <a:t>mediante </a:t>
            </a:r>
            <a:r>
              <a:rPr lang="es-ES_tradnl" dirty="0"/>
              <a:t>agrupaciones se debe usar la siguiente sintaxis: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48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157071" y="3258850"/>
            <a:ext cx="62952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SELECT [DISTINCT] select_expr [,select_expr] . ..</a:t>
            </a:r>
          </a:p>
          <a:p>
            <a:r>
              <a:rPr lang="es-ES_tradnl" dirty="0"/>
              <a:t>[FROM tabla]</a:t>
            </a:r>
          </a:p>
          <a:p>
            <a:r>
              <a:rPr lang="es-ES_tradnl" dirty="0"/>
              <a:t>[WHERE filtro]</a:t>
            </a:r>
          </a:p>
          <a:p>
            <a:r>
              <a:rPr lang="es-ES_tradnl" dirty="0"/>
              <a:t>[GROUP BY expr [, expr] . ... ]</a:t>
            </a:r>
          </a:p>
          <a:p>
            <a:r>
              <a:rPr lang="es-ES_tradnl" dirty="0"/>
              <a:t>[HAVING filtro_grupos]</a:t>
            </a:r>
          </a:p>
          <a:p>
            <a:r>
              <a:rPr lang="es-ES_tradnl" dirty="0"/>
              <a:t>[ORDER BY {nombre_columna I expr I posición} [ASC I DESC] , .. . ]</a:t>
            </a:r>
          </a:p>
        </p:txBody>
      </p:sp>
    </p:spTree>
    <p:extLst>
      <p:ext uri="{BB962C8B-B14F-4D97-AF65-F5344CB8AC3E}">
        <p14:creationId xmlns:p14="http://schemas.microsoft.com/office/powerpoint/2010/main" xmlns="" val="424395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4.6.1. Filtros de Grupos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HAVING aplica los mismos filtros que la cláusula WHERE. A continuación </a:t>
            </a:r>
            <a:r>
              <a:rPr lang="es-ES_tradnl" dirty="0" smtClean="0"/>
              <a:t>se ilustran </a:t>
            </a:r>
            <a:r>
              <a:rPr lang="es-ES_tradnl" dirty="0"/>
              <a:t>algunos ejemplos: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49</a:t>
            </a:fld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1653" y="2492896"/>
            <a:ext cx="45624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851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4.2. La sentencia SELECT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O incluso consultas que obtienen información filtrada de múltiples tablas, </a:t>
            </a:r>
            <a:r>
              <a:rPr lang="es-ES_tradnl" dirty="0" smtClean="0"/>
              <a:t>usando relaciones </a:t>
            </a:r>
            <a:r>
              <a:rPr lang="es-ES_tradnl" dirty="0"/>
              <a:t>entre tablas e incluso tablas virtuales creadas a partir de una consulta.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899949" y="2780928"/>
            <a:ext cx="72617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#esta consulta obtiene el total de los pedidos</a:t>
            </a:r>
          </a:p>
          <a:p>
            <a:r>
              <a:rPr lang="es-ES_tradnl" dirty="0"/>
              <a:t>#de los clientes de una tienda</a:t>
            </a:r>
          </a:p>
          <a:p>
            <a:r>
              <a:rPr lang="es-ES_tradnl" dirty="0"/>
              <a:t>SELECT NombreCliente</a:t>
            </a:r>
            <a:r>
              <a:rPr lang="es-ES_tradnl" dirty="0" smtClean="0"/>
              <a:t>, tot.Cantidad</a:t>
            </a:r>
            <a:endParaRPr lang="es-ES_tradnl" dirty="0"/>
          </a:p>
          <a:p>
            <a:r>
              <a:rPr lang="es-ES_tradnl" dirty="0" smtClean="0"/>
              <a:t>FROM </a:t>
            </a:r>
            <a:r>
              <a:rPr lang="es-ES_tradnl" dirty="0"/>
              <a:t>Clientes</a:t>
            </a:r>
            <a:r>
              <a:rPr lang="es-ES_tradnl" dirty="0" smtClean="0"/>
              <a:t>, Pedidos</a:t>
            </a:r>
            <a:r>
              <a:rPr lang="es-ES_tradnl" dirty="0"/>
              <a:t>,</a:t>
            </a:r>
          </a:p>
          <a:p>
            <a:r>
              <a:rPr lang="es-ES_tradnl" dirty="0" smtClean="0"/>
              <a:t>	(</a:t>
            </a:r>
            <a:r>
              <a:rPr lang="es-ES_tradnl" dirty="0"/>
              <a:t>SELECT sum(Cantidad*PrecioUnidad) as Cantidad,NumeroPedido</a:t>
            </a:r>
          </a:p>
          <a:p>
            <a:r>
              <a:rPr lang="es-ES_tradnl" dirty="0" smtClean="0"/>
              <a:t>	FROM </a:t>
            </a:r>
            <a:r>
              <a:rPr lang="es-ES_tradnl" dirty="0"/>
              <a:t>DetallePedidos </a:t>
            </a:r>
            <a:r>
              <a:rPr lang="es-ES_tradnl" dirty="0" smtClean="0"/>
              <a:t>GROUP </a:t>
            </a:r>
            <a:r>
              <a:rPr lang="es-ES_tradnl" dirty="0"/>
              <a:t>BY NumeroPedido) tot</a:t>
            </a:r>
          </a:p>
          <a:p>
            <a:r>
              <a:rPr lang="es-ES_tradnl" dirty="0"/>
              <a:t>WHERE Clientes.NumeroCliente=Pedidos.NumeroCliente</a:t>
            </a:r>
          </a:p>
          <a:p>
            <a:r>
              <a:rPr lang="es-ES_tradnl" dirty="0"/>
              <a:t>AND </a:t>
            </a:r>
            <a:r>
              <a:rPr lang="es-ES_tradnl"/>
              <a:t>Pedidos.numeroPedido=tot.NumeroPedido </a:t>
            </a:r>
            <a:r>
              <a:rPr lang="es-ES_tradnl" smtClean="0"/>
              <a:t>ORDER </a:t>
            </a:r>
            <a:r>
              <a:rPr lang="es-ES_tradnl" dirty="0"/>
              <a:t>BY Cantidad</a:t>
            </a:r>
          </a:p>
        </p:txBody>
      </p:sp>
    </p:spTree>
    <p:extLst>
      <p:ext uri="{BB962C8B-B14F-4D97-AF65-F5344CB8AC3E}">
        <p14:creationId xmlns:p14="http://schemas.microsoft.com/office/powerpoint/2010/main" xmlns="" val="5422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4.6.1. Filtros de Grupos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50</a:t>
            </a:fld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9155" y="1700808"/>
            <a:ext cx="59531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643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4.7. Subconsultas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Las subconsultas se utilizan para realizar filtrados con los datos de otra consulta.</a:t>
            </a:r>
          </a:p>
          <a:p>
            <a:r>
              <a:rPr lang="es-ES_tradnl" dirty="0"/>
              <a:t>Estos filtros pueden ser aplicados tanto en la cláusula WHERE para filtrar </a:t>
            </a:r>
            <a:r>
              <a:rPr lang="es-ES_tradnl" dirty="0" smtClean="0"/>
              <a:t>registros como </a:t>
            </a:r>
            <a:r>
              <a:rPr lang="es-ES_tradnl" dirty="0"/>
              <a:t>en la cláusula HAVING para filtrar grupos. Por ejemplo, con la base de </a:t>
            </a:r>
            <a:r>
              <a:rPr lang="es-ES_tradnl" dirty="0" smtClean="0"/>
              <a:t>datos de </a:t>
            </a:r>
            <a:r>
              <a:rPr lang="es-ES_tradnl" dirty="0"/>
              <a:t>la NBA, es posible codificar una consulta para pedir los nombres de los </a:t>
            </a:r>
            <a:r>
              <a:rPr lang="es-ES_tradnl" dirty="0" smtClean="0"/>
              <a:t>jugadores de </a:t>
            </a:r>
            <a:r>
              <a:rPr lang="es-ES_tradnl" dirty="0"/>
              <a:t>la división 'SouthEast':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51</a:t>
            </a:fld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49427"/>
            <a:ext cx="50482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9946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4.7. Subconsultas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Se observa que la subconsulta es precisamente la sentencia SELECT </a:t>
            </a:r>
            <a:r>
              <a:rPr lang="es-ES_tradnl" dirty="0" smtClean="0"/>
              <a:t>encerrada entre </a:t>
            </a:r>
            <a:r>
              <a:rPr lang="es-ES_tradnl" dirty="0"/>
              <a:t>paréntesis. De esta forma, se hace uso del operador </a:t>
            </a:r>
            <a:r>
              <a:rPr lang="es-ES_tradnl" i="1" dirty="0"/>
              <a:t>in</a:t>
            </a:r>
            <a:r>
              <a:rPr lang="es-ES_tradnl" dirty="0"/>
              <a:t> para tomar los </a:t>
            </a:r>
            <a:r>
              <a:rPr lang="es-ES_tradnl" dirty="0" smtClean="0"/>
              <a:t>equipos de </a:t>
            </a:r>
            <a:r>
              <a:rPr lang="es-ES_tradnl" dirty="0"/>
              <a:t>la división 'SouthEast'. Si se ejecuta la subconsulta por separado se obtiene: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52</a:t>
            </a:fld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4541" y="3501008"/>
            <a:ext cx="73818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117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4.7.1. Test de Comparación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Consiste en usar los operadores de comparación = , &gt;=, &lt;=, &lt;&gt;, </a:t>
            </a:r>
            <a:r>
              <a:rPr lang="es-ES_tradnl" dirty="0" smtClean="0"/>
              <a:t>&gt; y &lt; para comparar </a:t>
            </a:r>
            <a:r>
              <a:rPr lang="es-ES_tradnl" dirty="0"/>
              <a:t>el valor producido con un valor único generado por una subconsulta. </a:t>
            </a:r>
            <a:r>
              <a:rPr lang="es-ES_tradnl" dirty="0" smtClean="0"/>
              <a:t>Por ejemplo</a:t>
            </a:r>
            <a:r>
              <a:rPr lang="es-ES_tradnl" dirty="0"/>
              <a:t>, para consultar el nombre del jugador de mayor altura de la nba, es </a:t>
            </a:r>
            <a:r>
              <a:rPr lang="es-ES_tradnl" dirty="0" smtClean="0"/>
              <a:t>posible hacer </a:t>
            </a:r>
            <a:r>
              <a:rPr lang="es-ES_tradnl" dirty="0"/>
              <a:t>algo como esto: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53</a:t>
            </a:fld>
            <a:endParaRPr lang="es-E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0630" y="3501008"/>
            <a:ext cx="398145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21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4.7.1. Test de Comparación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Se puede comprobar que la subconsulta produce un único resultado, </a:t>
            </a:r>
            <a:r>
              <a:rPr lang="es-ES_tradnl" dirty="0" smtClean="0"/>
              <a:t>utilizándolo para </a:t>
            </a:r>
            <a:r>
              <a:rPr lang="es-ES_tradnl" dirty="0"/>
              <a:t>filtrar.</a:t>
            </a:r>
          </a:p>
          <a:p>
            <a:r>
              <a:rPr lang="es-ES_tradnl" dirty="0"/>
              <a:t>Nótese que con este tipo de filtro la subconsulta solo debe producir un </a:t>
            </a:r>
            <a:r>
              <a:rPr lang="es-ES_tradnl" dirty="0" smtClean="0"/>
              <a:t>único valor </a:t>
            </a:r>
            <a:r>
              <a:rPr lang="es-ES_tradnl" dirty="0"/>
              <a:t>(una fila y una columna), por tanto, si se codifica algo del tipo: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54</a:t>
            </a:fld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645024"/>
            <a:ext cx="55245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192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4.7.1. Test de Comparación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También fallaría que la subconsulta devolviera más de una fila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r>
              <a:rPr lang="es-ES_tradnl" dirty="0"/>
              <a:t>Una restricción </a:t>
            </a:r>
            <a:r>
              <a:rPr lang="es-ES_tradnl" dirty="0" smtClean="0"/>
              <a:t>importante </a:t>
            </a:r>
            <a:r>
              <a:rPr lang="es-ES_tradnl" dirty="0"/>
              <a:t>es que la </a:t>
            </a:r>
            <a:r>
              <a:rPr lang="es-ES_tradnl" dirty="0" smtClean="0"/>
              <a:t>subconsulta debe </a:t>
            </a:r>
            <a:r>
              <a:rPr lang="es-ES_tradnl" dirty="0"/>
              <a:t>estar siempre al </a:t>
            </a:r>
            <a:r>
              <a:rPr lang="es-ES_tradnl" dirty="0" smtClean="0"/>
              <a:t>lado derecho </a:t>
            </a:r>
            <a:r>
              <a:rPr lang="es-ES_tradnl" dirty="0"/>
              <a:t>del </a:t>
            </a:r>
            <a:r>
              <a:rPr lang="es-ES_tradnl" dirty="0" smtClean="0"/>
              <a:t>operador </a:t>
            </a:r>
            <a:r>
              <a:rPr lang="es-ES_tradnl" dirty="0"/>
              <a:t>de comparación. Es decir 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r>
              <a:rPr lang="es-ES_tradnl" dirty="0"/>
              <a:t>siendo inválida la </a:t>
            </a:r>
            <a:r>
              <a:rPr lang="es-ES_tradnl" dirty="0" smtClean="0"/>
              <a:t>expresión</a:t>
            </a:r>
            <a:r>
              <a:rPr lang="es-ES_tradnl" dirty="0"/>
              <a:t>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55</a:t>
            </a:fld>
            <a:endParaRPr lang="es-E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47529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126904" y="4725144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Campo &lt;= subconsulta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115616" y="5589240"/>
            <a:ext cx="235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subconsulta </a:t>
            </a:r>
            <a:r>
              <a:rPr lang="es-ES_tradnl" dirty="0"/>
              <a:t>&gt;= Campo</a:t>
            </a:r>
          </a:p>
        </p:txBody>
      </p:sp>
    </p:spTree>
    <p:extLst>
      <p:ext uri="{BB962C8B-B14F-4D97-AF65-F5344CB8AC3E}">
        <p14:creationId xmlns:p14="http://schemas.microsoft.com/office/powerpoint/2010/main" xmlns="" val="1030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 smtClean="0"/>
              <a:t>4.7.2</a:t>
            </a:r>
            <a:r>
              <a:rPr lang="es-ES_tradnl" sz="4000" dirty="0"/>
              <a:t>. Test de pertenencia a conjunto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Este </a:t>
            </a:r>
            <a:r>
              <a:rPr lang="es-ES_tradnl" dirty="0" smtClean="0"/>
              <a:t>test </a:t>
            </a:r>
            <a:r>
              <a:rPr lang="es-ES_tradnl" dirty="0"/>
              <a:t>consiste en una variante del </a:t>
            </a:r>
            <a:r>
              <a:rPr lang="es-ES_tradnl" dirty="0" smtClean="0"/>
              <a:t>usado </a:t>
            </a:r>
            <a:r>
              <a:rPr lang="es-ES_tradnl" dirty="0"/>
              <a:t>para </a:t>
            </a:r>
            <a:r>
              <a:rPr lang="es-ES_tradnl" dirty="0" smtClean="0"/>
              <a:t>consultas </a:t>
            </a:r>
            <a:r>
              <a:rPr lang="es-ES_tradnl" dirty="0"/>
              <a:t>simples , y es el que </a:t>
            </a:r>
            <a:r>
              <a:rPr lang="es-ES_tradnl" dirty="0" smtClean="0"/>
              <a:t>se ha utilizado para ilustrar </a:t>
            </a:r>
            <a:r>
              <a:rPr lang="es-ES_tradnl" dirty="0"/>
              <a:t>el primer ejemplo de la sección. </a:t>
            </a:r>
            <a:endParaRPr lang="es-ES_tradnl" dirty="0" smtClean="0"/>
          </a:p>
          <a:p>
            <a:r>
              <a:rPr lang="es-ES_tradnl" dirty="0" smtClean="0"/>
              <a:t>Consiste </a:t>
            </a:r>
            <a:r>
              <a:rPr lang="es-ES_tradnl" dirty="0"/>
              <a:t>en usar el </a:t>
            </a:r>
            <a:r>
              <a:rPr lang="es-ES_tradnl" dirty="0" smtClean="0"/>
              <a:t>operador IN </a:t>
            </a:r>
            <a:r>
              <a:rPr lang="es-ES_tradnl" dirty="0"/>
              <a:t>para </a:t>
            </a:r>
            <a:r>
              <a:rPr lang="es-ES_tradnl" dirty="0" smtClean="0"/>
              <a:t>filtrar </a:t>
            </a:r>
            <a:r>
              <a:rPr lang="es-ES_tradnl" dirty="0"/>
              <a:t>los registros cuya </a:t>
            </a:r>
            <a:r>
              <a:rPr lang="es-ES_tradnl" dirty="0" smtClean="0"/>
              <a:t>expresión </a:t>
            </a:r>
            <a:r>
              <a:rPr lang="es-ES_tradnl" dirty="0"/>
              <a:t>coincida con algún valor producido </a:t>
            </a:r>
            <a:r>
              <a:rPr lang="es-ES_tradnl" dirty="0" smtClean="0"/>
              <a:t>por la subconsulta.</a:t>
            </a:r>
          </a:p>
          <a:p>
            <a:r>
              <a:rPr lang="es-ES_tradnl" dirty="0" smtClean="0"/>
              <a:t>Por </a:t>
            </a:r>
            <a:r>
              <a:rPr lang="es-ES_tradnl" dirty="0"/>
              <a:t>ejemplo, para </a:t>
            </a:r>
            <a:r>
              <a:rPr lang="es-ES_tradnl" dirty="0" smtClean="0"/>
              <a:t>extraer </a:t>
            </a:r>
            <a:r>
              <a:rPr lang="es-ES_tradnl" dirty="0"/>
              <a:t>las divisiones de la nba donde juegan jugadores españoles: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56</a:t>
            </a:fld>
            <a:endParaRPr lang="es-E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547" y="4509120"/>
            <a:ext cx="58007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5521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4.7.3</a:t>
            </a:r>
            <a:r>
              <a:rPr lang="es-ES_tradnl" dirty="0"/>
              <a:t>. Test de </a:t>
            </a:r>
            <a:r>
              <a:rPr lang="es-ES_tradnl" dirty="0" smtClean="0"/>
              <a:t>existencia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El test de existencia </a:t>
            </a:r>
            <a:r>
              <a:rPr lang="es-ES_tradnl" dirty="0" smtClean="0"/>
              <a:t>permite </a:t>
            </a:r>
            <a:r>
              <a:rPr lang="es-ES_tradnl" dirty="0"/>
              <a:t>filtrar los </a:t>
            </a:r>
            <a:r>
              <a:rPr lang="es-ES_tradnl" dirty="0" smtClean="0"/>
              <a:t>resultados </a:t>
            </a:r>
            <a:r>
              <a:rPr lang="es-ES_tradnl" dirty="0"/>
              <a:t>de una </a:t>
            </a:r>
            <a:r>
              <a:rPr lang="es-ES_tradnl" dirty="0" smtClean="0"/>
              <a:t>consulta </a:t>
            </a:r>
            <a:r>
              <a:rPr lang="es-ES_tradnl" dirty="0"/>
              <a:t>si existen </a:t>
            </a:r>
            <a:r>
              <a:rPr lang="es-ES_tradnl" dirty="0" smtClean="0"/>
              <a:t>filas en </a:t>
            </a:r>
            <a:r>
              <a:rPr lang="es-ES_tradnl" dirty="0"/>
              <a:t>la </a:t>
            </a:r>
            <a:r>
              <a:rPr lang="es-ES_tradnl" dirty="0" smtClean="0"/>
              <a:t>subconsulta </a:t>
            </a:r>
            <a:r>
              <a:rPr lang="es-ES_tradnl" dirty="0"/>
              <a:t>asociada, esto es, si la subconsulta genera un número de </a:t>
            </a:r>
            <a:r>
              <a:rPr lang="es-ES_tradnl" dirty="0" smtClean="0"/>
              <a:t>filas distinto </a:t>
            </a:r>
            <a:r>
              <a:rPr lang="es-ES_tradnl" dirty="0"/>
              <a:t>de </a:t>
            </a:r>
            <a:r>
              <a:rPr lang="es-ES_tradnl" dirty="0" smtClean="0"/>
              <a:t>0.</a:t>
            </a:r>
            <a:endParaRPr lang="es-ES_tradnl" dirty="0"/>
          </a:p>
          <a:p>
            <a:r>
              <a:rPr lang="es-ES_tradnl" dirty="0"/>
              <a:t>Para usar el test de existencia se </a:t>
            </a:r>
            <a:r>
              <a:rPr lang="es-ES_tradnl" dirty="0" smtClean="0"/>
              <a:t>utiliza </a:t>
            </a:r>
            <a:r>
              <a:rPr lang="es-ES_tradnl" dirty="0"/>
              <a:t>el operador EXISTS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endParaRPr lang="es-ES_tradnl" dirty="0" smtClean="0"/>
          </a:p>
          <a:p>
            <a:r>
              <a:rPr lang="es-ES_tradnl" dirty="0"/>
              <a:t>El operador EXISTS también puede ser </a:t>
            </a:r>
            <a:r>
              <a:rPr lang="es-ES_tradnl" dirty="0" smtClean="0"/>
              <a:t>precedido </a:t>
            </a:r>
            <a:r>
              <a:rPr lang="es-ES_tradnl" dirty="0"/>
              <a:t>de la negación (NOT) </a:t>
            </a:r>
            <a:r>
              <a:rPr lang="es-ES_tradnl" dirty="0" smtClean="0"/>
              <a:t>para filtrar </a:t>
            </a:r>
            <a:r>
              <a:rPr lang="es-ES_tradnl" dirty="0"/>
              <a:t>si no existen resultados en la subconsulta: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57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043608" y="3140968"/>
            <a:ext cx="2952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SELECT columnas FROM tabla</a:t>
            </a:r>
          </a:p>
          <a:p>
            <a:r>
              <a:rPr lang="es-ES_tradnl" dirty="0"/>
              <a:t>WHERE EXISTS </a:t>
            </a:r>
            <a:r>
              <a:rPr lang="es-ES_tradnl" dirty="0" smtClean="0"/>
              <a:t>(</a:t>
            </a:r>
            <a:r>
              <a:rPr lang="es-ES_tradnl" dirty="0" err="1" smtClean="0"/>
              <a:t>subconsulta</a:t>
            </a:r>
            <a:r>
              <a:rPr lang="es-ES_tradnl" dirty="0"/>
              <a:t>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43608" y="5085184"/>
            <a:ext cx="3376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SELECT columnas FROM tabla</a:t>
            </a:r>
          </a:p>
          <a:p>
            <a:r>
              <a:rPr lang="es-ES_tradnl" dirty="0"/>
              <a:t>WHERE NOT EXISTS </a:t>
            </a:r>
            <a:r>
              <a:rPr lang="es-ES_tradnl" dirty="0" smtClean="0"/>
              <a:t>(</a:t>
            </a:r>
            <a:r>
              <a:rPr lang="es-ES_tradnl" dirty="0" err="1" smtClean="0"/>
              <a:t>subconsulta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37302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4.7.3</a:t>
            </a:r>
            <a:r>
              <a:rPr lang="es-ES_tradnl" dirty="0"/>
              <a:t>. Test de </a:t>
            </a:r>
            <a:r>
              <a:rPr lang="es-ES_tradnl" dirty="0" smtClean="0"/>
              <a:t>existencia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Para seleccionar los equipos que no tengan jugadores españoles se podría usar </a:t>
            </a:r>
            <a:r>
              <a:rPr lang="es-ES_tradnl" dirty="0" smtClean="0"/>
              <a:t>la siguiente </a:t>
            </a:r>
            <a:r>
              <a:rPr lang="es-ES_tradnl" dirty="0"/>
              <a:t>consulta: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58</a:t>
            </a:fld>
            <a:endParaRPr lang="es-E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2593" y="2492896"/>
            <a:ext cx="49815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586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4.7.3</a:t>
            </a:r>
            <a:r>
              <a:rPr lang="es-ES_tradnl" dirty="0"/>
              <a:t>. Test de </a:t>
            </a:r>
            <a:r>
              <a:rPr lang="es-ES_tradnl" dirty="0" smtClean="0"/>
              <a:t>existencia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Para comprender la lógica de esta query, se puede asumir que cada registro </a:t>
            </a:r>
            <a:r>
              <a:rPr lang="es-ES_tradnl" dirty="0" smtClean="0"/>
              <a:t>devuelto por </a:t>
            </a:r>
            <a:r>
              <a:rPr lang="es-ES_tradnl" dirty="0"/>
              <a:t>la consulta principal provoca la ejecución de la subconsulta, así, si </a:t>
            </a:r>
            <a:r>
              <a:rPr lang="es-ES_tradnl" dirty="0" smtClean="0"/>
              <a:t>la consulta </a:t>
            </a:r>
            <a:r>
              <a:rPr lang="es-ES_tradnl" dirty="0"/>
              <a:t>principal (SELECT Nombre FROM Equipos) devuelve 30 registros, se </a:t>
            </a:r>
            <a:r>
              <a:rPr lang="es-ES_tradnl" dirty="0" smtClean="0"/>
              <a:t>entenderá que </a:t>
            </a:r>
            <a:r>
              <a:rPr lang="es-ES_tradnl" dirty="0"/>
              <a:t>se ejecutan 30 </a:t>
            </a:r>
            <a:r>
              <a:rPr lang="es-ES_tradnl" dirty="0" err="1" smtClean="0"/>
              <a:t>subconsultas</a:t>
            </a:r>
            <a:r>
              <a:rPr lang="es-ES_tradnl" dirty="0" smtClean="0"/>
              <a:t>, </a:t>
            </a:r>
            <a:r>
              <a:rPr lang="es-ES_tradnl" dirty="0"/>
              <a:t>una por cada nombre de equipo que </a:t>
            </a:r>
            <a:r>
              <a:rPr lang="es-ES_tradnl" dirty="0" smtClean="0"/>
              <a:t>retorne la consulta principal.</a:t>
            </a:r>
          </a:p>
          <a:p>
            <a:r>
              <a:rPr lang="es-ES_tradnl" dirty="0" smtClean="0"/>
              <a:t>Esto </a:t>
            </a:r>
            <a:r>
              <a:rPr lang="es-ES_tradnl" dirty="0"/>
              <a:t>en realidad no es así, puesto que el SGBD optimiza </a:t>
            </a:r>
            <a:r>
              <a:rPr lang="es-ES_tradnl" dirty="0" smtClean="0"/>
              <a:t>la consulta para </a:t>
            </a:r>
            <a:r>
              <a:rPr lang="es-ES_tradnl" dirty="0"/>
              <a:t>hacer tan solo dos consultas y </a:t>
            </a:r>
            <a:r>
              <a:rPr lang="es-ES_tradnl" dirty="0" smtClean="0"/>
              <a:t>una </a:t>
            </a:r>
            <a:r>
              <a:rPr lang="es-ES_tradnl" dirty="0"/>
              <a:t>operación </a:t>
            </a:r>
            <a:r>
              <a:rPr lang="es-ES_tradnl" dirty="0" smtClean="0"/>
              <a:t>join </a:t>
            </a:r>
            <a:r>
              <a:rPr lang="es-ES_tradnl" dirty="0"/>
              <a:t>que se estudiará </a:t>
            </a:r>
            <a:r>
              <a:rPr lang="es-ES_tradnl" dirty="0" smtClean="0"/>
              <a:t>más adelante</a:t>
            </a:r>
            <a:r>
              <a:rPr lang="es-ES_tradnl" dirty="0"/>
              <a:t>, pero sirve de ejemplo ilustrativo del funcionamiento de esta </a:t>
            </a:r>
            <a:r>
              <a:rPr lang="es-ES_tradnl" dirty="0" smtClean="0"/>
              <a:t>consulta.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4256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4.3. Consultas básicas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El formato básico para hacer una consulta es el siguiente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nombre_columna </a:t>
            </a:r>
            <a:r>
              <a:rPr lang="es-ES_tradnl" dirty="0"/>
              <a:t>indica un nombre de columna, es decir, se puede seleccionar </a:t>
            </a:r>
            <a:r>
              <a:rPr lang="es-ES_tradnl" dirty="0" smtClean="0"/>
              <a:t>de una </a:t>
            </a:r>
            <a:r>
              <a:rPr lang="es-ES_tradnl" dirty="0"/>
              <a:t>tabla una serie de columnas, o todas si se usa *, o una expresión </a:t>
            </a:r>
            <a:r>
              <a:rPr lang="es-ES_tradnl" dirty="0" smtClean="0"/>
              <a:t>algebraica compuesta </a:t>
            </a:r>
            <a:r>
              <a:rPr lang="es-ES_tradnl" dirty="0"/>
              <a:t>por operadores, operandos y funciones.</a:t>
            </a:r>
          </a:p>
          <a:p>
            <a:r>
              <a:rPr lang="es-ES_tradnl" dirty="0"/>
              <a:t>El parámetro opcional DISTINCT fuerza que solo se muestren los registros </a:t>
            </a:r>
            <a:r>
              <a:rPr lang="es-ES_tradnl" dirty="0" smtClean="0"/>
              <a:t>con valores </a:t>
            </a:r>
            <a:r>
              <a:rPr lang="es-ES_tradnl" dirty="0"/>
              <a:t>distintos, o, dicho de otro modo, que suprima las repeticiones.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932756" y="2060848"/>
            <a:ext cx="5880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SELECT [DISTINCT] select_expr [,select_expr] ... [FROM tabla]</a:t>
            </a:r>
          </a:p>
          <a:p>
            <a:r>
              <a:rPr lang="es-ES_tradnl" dirty="0"/>
              <a:t>select_expr:</a:t>
            </a:r>
          </a:p>
          <a:p>
            <a:r>
              <a:rPr lang="es-ES_tradnl" dirty="0"/>
              <a:t>	</a:t>
            </a:r>
            <a:r>
              <a:rPr lang="es-ES_tradnl" dirty="0" smtClean="0"/>
              <a:t>nombre_columna </a:t>
            </a:r>
            <a:r>
              <a:rPr lang="es-ES_tradnl" dirty="0"/>
              <a:t>[AS alias]</a:t>
            </a:r>
          </a:p>
          <a:p>
            <a:r>
              <a:rPr lang="es-ES_tradnl" dirty="0" smtClean="0"/>
              <a:t>	I </a:t>
            </a:r>
            <a:r>
              <a:rPr lang="es-ES_tradnl" dirty="0"/>
              <a:t>*</a:t>
            </a:r>
          </a:p>
          <a:p>
            <a:r>
              <a:rPr lang="es-ES_tradnl" dirty="0" smtClean="0"/>
              <a:t>	I </a:t>
            </a:r>
            <a:r>
              <a:rPr lang="es-ES_tradnl" dirty="0"/>
              <a:t>expresión</a:t>
            </a:r>
          </a:p>
        </p:txBody>
      </p:sp>
    </p:spTree>
    <p:extLst>
      <p:ext uri="{BB962C8B-B14F-4D97-AF65-F5344CB8AC3E}">
        <p14:creationId xmlns:p14="http://schemas.microsoft.com/office/powerpoint/2010/main" xmlns="" val="63483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4.7.4. Test cuantificados ALL y ANY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test cuantificados sirven para calcular la relación entre una expresión y </a:t>
            </a:r>
            <a:r>
              <a:rPr lang="es-ES_tradnl" dirty="0" smtClean="0"/>
              <a:t>todos los </a:t>
            </a:r>
            <a:r>
              <a:rPr lang="es-ES_tradnl" dirty="0"/>
              <a:t>registros de la subconsulta (ALL) o algunos de los registros de la </a:t>
            </a:r>
            <a:r>
              <a:rPr lang="es-ES_tradnl" dirty="0" smtClean="0"/>
              <a:t>subconsulta (ANY</a:t>
            </a:r>
            <a:r>
              <a:rPr lang="es-ES_tradnl" dirty="0"/>
              <a:t>).</a:t>
            </a:r>
          </a:p>
          <a:p>
            <a:r>
              <a:rPr lang="es-ES_tradnl" dirty="0"/>
              <a:t>De esta manera se podría saber los jugadores de la nba que pesan más que </a:t>
            </a:r>
            <a:r>
              <a:rPr lang="es-ES_tradnl" dirty="0" smtClean="0"/>
              <a:t>todos los </a:t>
            </a:r>
            <a:r>
              <a:rPr lang="es-ES_tradnl" dirty="0"/>
              <a:t>jugadores españoles: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60</a:t>
            </a:fld>
            <a:endParaRPr lang="es-E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4953000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4686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4.7.4. Test cuantificados ALL y ANY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Al igual que en el caso del operador exists, se puede asumir que por cada </a:t>
            </a:r>
            <a:r>
              <a:rPr lang="es-ES_tradnl" dirty="0" smtClean="0"/>
              <a:t>registro de </a:t>
            </a:r>
            <a:r>
              <a:rPr lang="es-ES_tradnl" dirty="0"/>
              <a:t>la consulta principal se ejecuta </a:t>
            </a:r>
            <a:r>
              <a:rPr lang="es-ES_tradnl" dirty="0" smtClean="0"/>
              <a:t>una subconsulta.</a:t>
            </a:r>
          </a:p>
          <a:p>
            <a:r>
              <a:rPr lang="es-ES_tradnl" dirty="0" smtClean="0"/>
              <a:t>En </a:t>
            </a:r>
            <a:r>
              <a:rPr lang="es-ES_tradnl" dirty="0"/>
              <a:t>tal caso, para el </a:t>
            </a:r>
            <a:r>
              <a:rPr lang="es-ES_tradnl" dirty="0" smtClean="0"/>
              <a:t>jugador 'Michael </a:t>
            </a:r>
            <a:r>
              <a:rPr lang="es-ES_tradnl" dirty="0"/>
              <a:t>Doleac' cuyo peso es 262 libras, se comprobaría si 262 es mayor que los </a:t>
            </a:r>
            <a:r>
              <a:rPr lang="es-ES_tradnl" dirty="0" smtClean="0"/>
              <a:t>pesos de todos </a:t>
            </a:r>
            <a:r>
              <a:rPr lang="es-ES_tradnl" dirty="0"/>
              <a:t>los jugadores españoles, que son devueltos por la subconsulta (</a:t>
            </a:r>
            <a:r>
              <a:rPr lang="es-ES_tradnl" dirty="0" smtClean="0"/>
              <a:t>SELECT peso FROM </a:t>
            </a:r>
            <a:r>
              <a:rPr lang="es-ES_tradnl" dirty="0"/>
              <a:t>jugadores W</a:t>
            </a:r>
            <a:r>
              <a:rPr lang="es-ES_tradnl" dirty="0" smtClean="0"/>
              <a:t>HERE </a:t>
            </a:r>
            <a:r>
              <a:rPr lang="es-ES_tradnl" dirty="0"/>
              <a:t>procedencia=</a:t>
            </a:r>
            <a:r>
              <a:rPr lang="es-ES_tradnl" dirty="0" smtClean="0"/>
              <a:t>'Spain </a:t>
            </a:r>
            <a:r>
              <a:rPr lang="es-ES_tradnl" dirty="0"/>
              <a:t>' </a:t>
            </a:r>
            <a:r>
              <a:rPr lang="es-ES_tradnl" dirty="0" smtClean="0"/>
              <a:t>).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516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4.7.4. Test cuantificados ALL y ANY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También se podría consultar los bases (en inglés Guard 'G' ) posicion= 'G', </a:t>
            </a:r>
            <a:r>
              <a:rPr lang="es-ES_tradnl" dirty="0" smtClean="0"/>
              <a:t>que pesan </a:t>
            </a:r>
            <a:r>
              <a:rPr lang="es-ES_tradnl" dirty="0"/>
              <a:t>más que </a:t>
            </a:r>
            <a:r>
              <a:rPr lang="es-ES_tradnl" dirty="0" err="1" smtClean="0"/>
              <a:t>algun</a:t>
            </a:r>
            <a:r>
              <a:rPr lang="es-ES_tradnl" dirty="0" smtClean="0"/>
              <a:t> (ANY</a:t>
            </a:r>
            <a:r>
              <a:rPr lang="es-ES_tradnl" dirty="0"/>
              <a:t>) pivot (en </a:t>
            </a:r>
            <a:r>
              <a:rPr lang="es-ES_tradnl" dirty="0" smtClean="0"/>
              <a:t>inglés </a:t>
            </a:r>
            <a:r>
              <a:rPr lang="es-ES_tradnl" dirty="0"/>
              <a:t>Center 'C') posicion= 'C' de la nba:</a:t>
            </a:r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/>
              <a:t>Se comprueba que en el caso de </a:t>
            </a:r>
            <a:r>
              <a:rPr lang="es-ES_tradnl" dirty="0" smtClean="0"/>
              <a:t>'Joe Johnson </a:t>
            </a:r>
            <a:r>
              <a:rPr lang="es-ES_tradnl" dirty="0"/>
              <a:t>', su peso (235 libras</a:t>
            </a:r>
            <a:r>
              <a:rPr lang="es-ES_tradnl" dirty="0" smtClean="0"/>
              <a:t>), </a:t>
            </a:r>
            <a:r>
              <a:rPr lang="es-ES_tradnl" dirty="0"/>
              <a:t>es mayor </a:t>
            </a:r>
            <a:r>
              <a:rPr lang="es-ES_tradnl" dirty="0" smtClean="0"/>
              <a:t>que algún </a:t>
            </a:r>
            <a:r>
              <a:rPr lang="es-ES_tradnl" dirty="0"/>
              <a:t>peso de algún pivot de la nba, dándose así el peculiar caso de un base </a:t>
            </a:r>
            <a:r>
              <a:rPr lang="es-ES_tradnl" dirty="0" smtClean="0"/>
              <a:t>más pesado </a:t>
            </a:r>
            <a:r>
              <a:rPr lang="es-ES_tradnl" dirty="0"/>
              <a:t>que algún </a:t>
            </a:r>
            <a:r>
              <a:rPr lang="es-ES_tradnl" dirty="0" smtClean="0"/>
              <a:t>pivot.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62</a:t>
            </a:fld>
            <a:endParaRPr lang="es-E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08920"/>
            <a:ext cx="43529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7040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4.7.5. </a:t>
            </a:r>
            <a:r>
              <a:rPr lang="pt-BR" dirty="0" smtClean="0"/>
              <a:t>Subconsultas </a:t>
            </a:r>
            <a:r>
              <a:rPr lang="pt-BR" dirty="0"/>
              <a:t>anidadas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Se puede usar una subconsulta para filtrar los </a:t>
            </a:r>
            <a:r>
              <a:rPr lang="es-ES_tradnl" dirty="0" smtClean="0"/>
              <a:t>resultados </a:t>
            </a:r>
            <a:r>
              <a:rPr lang="es-ES_tradnl" dirty="0"/>
              <a:t>de </a:t>
            </a:r>
            <a:r>
              <a:rPr lang="es-ES_tradnl" dirty="0" smtClean="0"/>
              <a:t>otra </a:t>
            </a:r>
            <a:r>
              <a:rPr lang="es-ES_tradnl" dirty="0"/>
              <a:t>subconsulta.</a:t>
            </a:r>
          </a:p>
          <a:p>
            <a:r>
              <a:rPr lang="es-ES_tradnl" dirty="0"/>
              <a:t>De esta manera se anidan </a:t>
            </a:r>
            <a:r>
              <a:rPr lang="es-ES_tradnl" dirty="0" smtClean="0"/>
              <a:t>subconsultas.</a:t>
            </a:r>
          </a:p>
          <a:p>
            <a:r>
              <a:rPr lang="es-ES_tradnl" dirty="0" smtClean="0"/>
              <a:t>Por </a:t>
            </a:r>
            <a:r>
              <a:rPr lang="es-ES_tradnl" dirty="0"/>
              <a:t>ejemplo, si se desea obtener el </a:t>
            </a:r>
            <a:r>
              <a:rPr lang="es-ES_tradnl" dirty="0" smtClean="0"/>
              <a:t>nombre de </a:t>
            </a:r>
            <a:r>
              <a:rPr lang="es-ES_tradnl" dirty="0"/>
              <a:t>la ciudad donde juega el jugador más alto de la nba, habría que pensar </a:t>
            </a:r>
            <a:r>
              <a:rPr lang="es-ES_tradnl" dirty="0" smtClean="0"/>
              <a:t>cómo hacerlo </a:t>
            </a:r>
            <a:r>
              <a:rPr lang="es-ES_tradnl" dirty="0"/>
              <a:t>de forma estructurada</a:t>
            </a:r>
            <a:r>
              <a:rPr lang="es-ES_tradnl" dirty="0" smtClean="0"/>
              <a:t>: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ES_tradnl" dirty="0" smtClean="0"/>
              <a:t>Obtener </a:t>
            </a:r>
            <a:r>
              <a:rPr lang="es-ES_tradnl" dirty="0"/>
              <a:t>la </a:t>
            </a:r>
            <a:r>
              <a:rPr lang="es-ES_tradnl" dirty="0" smtClean="0"/>
              <a:t>altura </a:t>
            </a:r>
            <a:r>
              <a:rPr lang="es-ES_tradnl" dirty="0"/>
              <a:t>del jugador más alto</a:t>
            </a:r>
            <a:r>
              <a:rPr lang="es-ES_tradnl" dirty="0" smtClean="0"/>
              <a:t>:</a:t>
            </a:r>
          </a:p>
          <a:p>
            <a:pPr marL="868680" lvl="1" indent="-457200">
              <a:buFont typeface="+mj-lt"/>
              <a:buAutoNum type="arabicPeriod"/>
            </a:pPr>
            <a:endParaRPr lang="es-ES_tradnl" dirty="0" smtClean="0"/>
          </a:p>
          <a:p>
            <a:pPr marL="868680" lvl="1" indent="-457200">
              <a:buFont typeface="+mj-lt"/>
              <a:buAutoNum type="arabicPeriod"/>
            </a:pPr>
            <a:r>
              <a:rPr lang="es-ES_tradnl" dirty="0"/>
              <a:t>Obtener el nombre del jugador </a:t>
            </a:r>
            <a:r>
              <a:rPr lang="es-ES_tradnl" dirty="0" smtClean="0"/>
              <a:t> </a:t>
            </a:r>
            <a:r>
              <a:rPr lang="es-ES_tradnl" dirty="0"/>
              <a:t>a través de la altura se localiza al jugador </a:t>
            </a:r>
            <a:r>
              <a:rPr lang="es-ES_tradnl" dirty="0" smtClean="0"/>
              <a:t>y por tanto</a:t>
            </a:r>
            <a:r>
              <a:rPr lang="es-ES_tradnl" dirty="0"/>
              <a:t>, su </a:t>
            </a:r>
            <a:r>
              <a:rPr lang="es-ES_tradnl" dirty="0" smtClean="0"/>
              <a:t>equipo:</a:t>
            </a:r>
          </a:p>
          <a:p>
            <a:pPr marL="868680" lvl="1" indent="-457200">
              <a:buFont typeface="+mj-lt"/>
              <a:buAutoNum type="arabicPeriod"/>
            </a:pPr>
            <a:endParaRPr lang="es-ES_tradnl" dirty="0" smtClean="0"/>
          </a:p>
          <a:p>
            <a:pPr marL="868680" lvl="1" indent="-457200">
              <a:buFont typeface="+mj-lt"/>
              <a:buAutoNum type="arabicPeriod"/>
            </a:pPr>
            <a:r>
              <a:rPr lang="es-ES_tradnl" dirty="0"/>
              <a:t>Obtener la ciudad: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63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547664" y="4176960"/>
            <a:ext cx="401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 &lt;- (SELECT max(altura) from jugadores)</a:t>
            </a:r>
            <a:endParaRPr lang="es-ES_tradnl" dirty="0"/>
          </a:p>
        </p:txBody>
      </p:sp>
      <p:sp>
        <p:nvSpPr>
          <p:cNvPr id="6" name="5 CuadroTexto"/>
          <p:cNvSpPr txBox="1"/>
          <p:nvPr/>
        </p:nvSpPr>
        <p:spPr>
          <a:xfrm>
            <a:off x="1547663" y="5229200"/>
            <a:ext cx="586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Y &lt;- </a:t>
            </a:r>
            <a:r>
              <a:rPr lang="es-ES_tradnl" dirty="0"/>
              <a:t>SELECT Nombre_equipo from jugadores WHERE Altura X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547663" y="6020920"/>
            <a:ext cx="478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SELECT ciudad FROM equipos WHERE nombre= Y</a:t>
            </a:r>
          </a:p>
        </p:txBody>
      </p:sp>
    </p:spTree>
    <p:extLst>
      <p:ext uri="{BB962C8B-B14F-4D97-AF65-F5344CB8AC3E}">
        <p14:creationId xmlns:p14="http://schemas.microsoft.com/office/powerpoint/2010/main" xmlns="" val="182652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4.7.5. </a:t>
            </a:r>
            <a:r>
              <a:rPr lang="pt-BR" dirty="0" smtClean="0"/>
              <a:t>Subconsultas </a:t>
            </a:r>
            <a:r>
              <a:rPr lang="pt-BR" dirty="0"/>
              <a:t>anidadas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Ordenando todo esto, se puede construir la </a:t>
            </a:r>
            <a:r>
              <a:rPr lang="es-ES_tradnl" dirty="0" smtClean="0"/>
              <a:t>consulta </a:t>
            </a:r>
            <a:r>
              <a:rPr lang="es-ES_tradnl" dirty="0"/>
              <a:t>de abajo a arriba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/>
              <a:t>Esta manera de generar consultas es muy sencilla, y a la vez permite </a:t>
            </a:r>
            <a:r>
              <a:rPr lang="es-ES_tradnl" dirty="0" smtClean="0"/>
              <a:t>explorar la </a:t>
            </a:r>
            <a:r>
              <a:rPr lang="es-ES_tradnl" dirty="0"/>
              <a:t>información de la base de datos de forma </a:t>
            </a:r>
            <a:r>
              <a:rPr lang="es-ES_tradnl" dirty="0" smtClean="0"/>
              <a:t>estructurada.</a:t>
            </a:r>
          </a:p>
          <a:p>
            <a:r>
              <a:rPr lang="es-ES_tradnl" dirty="0" smtClean="0"/>
              <a:t>En </a:t>
            </a:r>
            <a:r>
              <a:rPr lang="es-ES_tradnl" dirty="0"/>
              <a:t>opinión de </a:t>
            </a:r>
            <a:r>
              <a:rPr lang="es-ES_tradnl" dirty="0" smtClean="0"/>
              <a:t>muchos autores </a:t>
            </a:r>
            <a:r>
              <a:rPr lang="es-ES_tradnl" dirty="0"/>
              <a:t>esta forma estructurada de generar consultas es la que dio a SQL su 'S' </a:t>
            </a:r>
            <a:r>
              <a:rPr lang="es-ES_tradnl" dirty="0" smtClean="0"/>
              <a:t>de Structured</a:t>
            </a:r>
            <a:r>
              <a:rPr lang="es-ES_tradnl" dirty="0"/>
              <a:t>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64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55234"/>
            <a:ext cx="4968552" cy="1659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1646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4.8</a:t>
            </a:r>
            <a:r>
              <a:rPr lang="es-ES_tradnl" dirty="0"/>
              <a:t>. Consultas multitabla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Una consulta </a:t>
            </a:r>
            <a:r>
              <a:rPr lang="es-ES_tradnl" dirty="0" smtClean="0"/>
              <a:t>multitabla </a:t>
            </a:r>
            <a:r>
              <a:rPr lang="es-ES_tradnl" dirty="0"/>
              <a:t>es aquella en la que se puede </a:t>
            </a:r>
            <a:r>
              <a:rPr lang="es-ES_tradnl" dirty="0" smtClean="0"/>
              <a:t>consultar </a:t>
            </a:r>
            <a:r>
              <a:rPr lang="es-ES_tradnl" dirty="0"/>
              <a:t>información </a:t>
            </a:r>
            <a:r>
              <a:rPr lang="es-ES_tradnl" dirty="0" smtClean="0"/>
              <a:t>de más </a:t>
            </a:r>
            <a:r>
              <a:rPr lang="es-ES_tradnl" dirty="0"/>
              <a:t>de una </a:t>
            </a:r>
            <a:r>
              <a:rPr lang="es-ES_tradnl" dirty="0" smtClean="0"/>
              <a:t>tabla.</a:t>
            </a:r>
          </a:p>
          <a:p>
            <a:r>
              <a:rPr lang="es-ES_tradnl" dirty="0" smtClean="0"/>
              <a:t>Se </a:t>
            </a:r>
            <a:r>
              <a:rPr lang="es-ES_tradnl" dirty="0"/>
              <a:t>aprovechan los campos relacionados de las tablas </a:t>
            </a:r>
            <a:r>
              <a:rPr lang="es-ES_tradnl" dirty="0" smtClean="0"/>
              <a:t>para unirlas (join).</a:t>
            </a:r>
          </a:p>
          <a:p>
            <a:r>
              <a:rPr lang="es-ES_tradnl" dirty="0" smtClean="0"/>
              <a:t>Para </a:t>
            </a:r>
            <a:r>
              <a:rPr lang="es-ES_tradnl" dirty="0"/>
              <a:t>poder realizar este </a:t>
            </a:r>
            <a:r>
              <a:rPr lang="es-ES_tradnl" dirty="0" smtClean="0"/>
              <a:t>tipo </a:t>
            </a:r>
            <a:r>
              <a:rPr lang="es-ES_tradnl" dirty="0"/>
              <a:t>de consultas hay que utilizar la siguiente sintaxis: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65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971600" y="3933056"/>
            <a:ext cx="63754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SELECT </a:t>
            </a:r>
            <a:r>
              <a:rPr lang="es-ES_tradnl" dirty="0"/>
              <a:t>[</a:t>
            </a:r>
            <a:r>
              <a:rPr lang="es-ES_tradnl" dirty="0" smtClean="0"/>
              <a:t>DISTINCT] </a:t>
            </a:r>
            <a:r>
              <a:rPr lang="es-ES_tradnl" dirty="0"/>
              <a:t>select_expr [,select_expr] ...</a:t>
            </a:r>
          </a:p>
          <a:p>
            <a:r>
              <a:rPr lang="es-ES_tradnl" dirty="0"/>
              <a:t>[</a:t>
            </a:r>
            <a:r>
              <a:rPr lang="es-ES_tradnl" dirty="0" smtClean="0"/>
              <a:t>FROM </a:t>
            </a:r>
            <a:r>
              <a:rPr lang="es-ES_tradnl" dirty="0"/>
              <a:t>referencias_tablas]</a:t>
            </a:r>
          </a:p>
          <a:p>
            <a:r>
              <a:rPr lang="es-ES_tradnl" dirty="0"/>
              <a:t>[WHERE filtro]</a:t>
            </a:r>
          </a:p>
          <a:p>
            <a:r>
              <a:rPr lang="es-ES_tradnl" dirty="0"/>
              <a:t>[GRDUP BY expr [, expr] ... . ]</a:t>
            </a:r>
          </a:p>
          <a:p>
            <a:r>
              <a:rPr lang="es-ES_tradnl" dirty="0"/>
              <a:t>[HAVING filtro_grupos]</a:t>
            </a:r>
          </a:p>
          <a:p>
            <a:r>
              <a:rPr lang="es-ES_tradnl" dirty="0" smtClean="0"/>
              <a:t>[ORDER </a:t>
            </a:r>
            <a:r>
              <a:rPr lang="es-ES_tradnl" dirty="0"/>
              <a:t>BY {nombre_columnas I expr I posición} [ASC I DESC] , .. . ]</a:t>
            </a:r>
          </a:p>
        </p:txBody>
      </p:sp>
    </p:spTree>
    <p:extLst>
      <p:ext uri="{BB962C8B-B14F-4D97-AF65-F5344CB8AC3E}">
        <p14:creationId xmlns:p14="http://schemas.microsoft.com/office/powerpoint/2010/main" xmlns="" val="14101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4.8</a:t>
            </a:r>
            <a:r>
              <a:rPr lang="es-ES_tradnl" dirty="0"/>
              <a:t>. Consultas multitabla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000" dirty="0"/>
              <a:t>La diferencia con las </a:t>
            </a:r>
            <a:r>
              <a:rPr lang="es-ES_tradnl" sz="2000" dirty="0" smtClean="0"/>
              <a:t>consultas </a:t>
            </a:r>
            <a:r>
              <a:rPr lang="es-ES_tradnl" sz="2000" dirty="0"/>
              <a:t>sencillas se halla en la cláusula </a:t>
            </a:r>
            <a:r>
              <a:rPr lang="es-ES_tradnl" sz="2000" dirty="0" smtClean="0"/>
              <a:t>FROM. Esta vez en </a:t>
            </a:r>
            <a:r>
              <a:rPr lang="es-ES_tradnl" sz="2000" dirty="0"/>
              <a:t>lugar de una tabla se puede desarrollar el token </a:t>
            </a:r>
            <a:r>
              <a:rPr lang="es-ES_tradnl" sz="2000" dirty="0" smtClean="0"/>
              <a:t>referencias_tablas: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sz="2000" dirty="0" smtClean="0"/>
          </a:p>
          <a:p>
            <a:r>
              <a:rPr lang="es-ES_tradnl" sz="2000" dirty="0" smtClean="0"/>
              <a:t>La </a:t>
            </a:r>
            <a:r>
              <a:rPr lang="es-ES_tradnl" sz="2000" dirty="0"/>
              <a:t>primera opción, (</a:t>
            </a:r>
            <a:r>
              <a:rPr lang="es-ES_tradnl" sz="2000" dirty="0" smtClean="0"/>
              <a:t>referencia_tabla</a:t>
            </a:r>
            <a:r>
              <a:rPr lang="es-ES_tradnl" sz="2000" dirty="0"/>
              <a:t>], referencia.tabla] . .. ) es típica de SQL </a:t>
            </a:r>
            <a:r>
              <a:rPr lang="es-ES_tradnl" sz="2000" dirty="0" smtClean="0"/>
              <a:t>1(SQL-86</a:t>
            </a:r>
            <a:r>
              <a:rPr lang="es-ES_tradnl" sz="2000" dirty="0"/>
              <a:t>) para las uniones, que consisten en un producto cartesiano más un </a:t>
            </a:r>
            <a:r>
              <a:rPr lang="es-ES_tradnl" sz="2000" dirty="0" smtClean="0"/>
              <a:t>filtro por </a:t>
            </a:r>
            <a:r>
              <a:rPr lang="es-ES_tradnl" sz="2000" dirty="0"/>
              <a:t>las columnas relacionadas, y el resto de opciones son propias de SQL 2 (</a:t>
            </a:r>
            <a:r>
              <a:rPr lang="es-ES_tradnl" sz="2000" dirty="0" smtClean="0"/>
              <a:t>SQL-92 y SQL-2003</a:t>
            </a:r>
            <a:r>
              <a:rPr lang="es-ES_tradnl" sz="2000" dirty="0"/>
              <a:t>).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66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043608" y="2636912"/>
            <a:ext cx="6887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referencias_tablas:</a:t>
            </a:r>
          </a:p>
          <a:p>
            <a:r>
              <a:rPr lang="es-ES_tradnl" dirty="0"/>
              <a:t>referencia_tabla[, referencia_tabla] . ..</a:t>
            </a:r>
          </a:p>
          <a:p>
            <a:r>
              <a:rPr lang="es-ES_tradnl" dirty="0"/>
              <a:t>I referencia_tabla [INNER I </a:t>
            </a:r>
            <a:r>
              <a:rPr lang="es-ES_tradnl" dirty="0" smtClean="0"/>
              <a:t>CROSS</a:t>
            </a:r>
            <a:r>
              <a:rPr lang="es-ES_tradnl" dirty="0"/>
              <a:t>] </a:t>
            </a:r>
            <a:r>
              <a:rPr lang="es-ES_tradnl" dirty="0" smtClean="0"/>
              <a:t>JOIN </a:t>
            </a:r>
            <a:r>
              <a:rPr lang="es-ES_tradnl" dirty="0"/>
              <a:t>referencia_tabla </a:t>
            </a:r>
            <a:r>
              <a:rPr lang="es-ES_tradnl" dirty="0" smtClean="0"/>
              <a:t>[ON </a:t>
            </a:r>
            <a:r>
              <a:rPr lang="es-ES_tradnl" dirty="0"/>
              <a:t>condición]</a:t>
            </a:r>
          </a:p>
          <a:p>
            <a:r>
              <a:rPr lang="es-ES_tradnl" dirty="0"/>
              <a:t>I referencia_tabla LEFT </a:t>
            </a:r>
            <a:r>
              <a:rPr lang="es-ES_tradnl" dirty="0" smtClean="0"/>
              <a:t>[OUTER</a:t>
            </a:r>
            <a:r>
              <a:rPr lang="es-ES_tradnl" dirty="0"/>
              <a:t>] </a:t>
            </a:r>
            <a:r>
              <a:rPr lang="es-ES_tradnl" dirty="0" smtClean="0"/>
              <a:t>JOIN </a:t>
            </a:r>
            <a:r>
              <a:rPr lang="es-ES_tradnl" dirty="0"/>
              <a:t>referencia_tabla </a:t>
            </a:r>
            <a:r>
              <a:rPr lang="es-ES_tradnl" dirty="0" smtClean="0"/>
              <a:t>ON </a:t>
            </a:r>
            <a:r>
              <a:rPr lang="es-ES_tradnl" dirty="0"/>
              <a:t>condición</a:t>
            </a:r>
          </a:p>
          <a:p>
            <a:r>
              <a:rPr lang="es-ES_tradnl" dirty="0"/>
              <a:t>I referencia_tabla RIGHT </a:t>
            </a:r>
            <a:r>
              <a:rPr lang="es-ES_tradnl" dirty="0" smtClean="0"/>
              <a:t>[OUTER</a:t>
            </a:r>
            <a:r>
              <a:rPr lang="es-ES_tradnl" dirty="0"/>
              <a:t>] </a:t>
            </a:r>
            <a:r>
              <a:rPr lang="es-ES_tradnl" dirty="0" smtClean="0"/>
              <a:t>JOIN </a:t>
            </a:r>
            <a:r>
              <a:rPr lang="es-ES_tradnl" dirty="0"/>
              <a:t>referencia_tabla </a:t>
            </a:r>
            <a:r>
              <a:rPr lang="es-ES_tradnl" dirty="0" smtClean="0"/>
              <a:t>ON </a:t>
            </a:r>
            <a:r>
              <a:rPr lang="es-ES_tradnl" dirty="0"/>
              <a:t>condición</a:t>
            </a:r>
          </a:p>
          <a:p>
            <a:r>
              <a:rPr lang="es-ES_tradnl" dirty="0"/>
              <a:t>referencia_tabla:</a:t>
            </a:r>
          </a:p>
          <a:p>
            <a:r>
              <a:rPr lang="es-ES_tradnl" dirty="0"/>
              <a:t>nombre_tabla [[AS] alias]</a:t>
            </a:r>
          </a:p>
        </p:txBody>
      </p:sp>
    </p:spTree>
    <p:extLst>
      <p:ext uri="{BB962C8B-B14F-4D97-AF65-F5344CB8AC3E}">
        <p14:creationId xmlns:p14="http://schemas.microsoft.com/office/powerpoint/2010/main" xmlns="" val="9489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4.8.1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SQL 1</a:t>
            </a:r>
            <a:endParaRPr lang="es-ES_tradn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El producto cartesiano de dos tablas son todas las combinaciones de las </a:t>
            </a:r>
            <a:r>
              <a:rPr lang="es-ES_tradnl" dirty="0" smtClean="0"/>
              <a:t>filas de </a:t>
            </a:r>
            <a:r>
              <a:rPr lang="es-ES_tradnl" dirty="0"/>
              <a:t>una tabla unidas a las filas de la otra </a:t>
            </a:r>
            <a:r>
              <a:rPr lang="es-ES_tradnl" dirty="0" smtClean="0"/>
              <a:t>tabla. </a:t>
            </a:r>
            <a:r>
              <a:rPr lang="es-ES_tradnl" dirty="0"/>
              <a:t>Por ejemplo, una base de datos </a:t>
            </a:r>
            <a:r>
              <a:rPr lang="es-ES_tradnl" dirty="0" smtClean="0"/>
              <a:t>de mascotas </a:t>
            </a:r>
            <a:r>
              <a:rPr lang="es-ES_tradnl" dirty="0"/>
              <a:t>con dos </a:t>
            </a:r>
            <a:r>
              <a:rPr lang="es-ES_tradnl" dirty="0" smtClean="0"/>
              <a:t>tablas </a:t>
            </a:r>
            <a:r>
              <a:rPr lang="es-ES_tradnl" dirty="0"/>
              <a:t>animales y propietarios: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67</a:t>
            </a:fld>
            <a:endParaRPr lang="es-E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32289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1743" y="4941168"/>
            <a:ext cx="39909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247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4.8.1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SQL 1</a:t>
            </a:r>
            <a:endParaRPr lang="es-ES_tradn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Un producto cartesiano de las dos </a:t>
            </a:r>
            <a:r>
              <a:rPr lang="es-ES_tradnl" dirty="0" smtClean="0"/>
              <a:t>tablas </a:t>
            </a:r>
            <a:r>
              <a:rPr lang="es-ES_tradnl" dirty="0"/>
              <a:t>se realiza con la siguiente sentencia: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68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8"/>
            <a:ext cx="58959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2188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4.8.1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SQL 1</a:t>
            </a:r>
            <a:endParaRPr lang="es-ES_tradn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 operación genera un conjunto de resultados con todas las combinaciones </a:t>
            </a:r>
            <a:r>
              <a:rPr lang="es-ES_tradnl" dirty="0" smtClean="0"/>
              <a:t>posibles entre </a:t>
            </a:r>
            <a:r>
              <a:rPr lang="es-ES_tradnl" dirty="0"/>
              <a:t>las filas de las dos tablas, y con todas las </a:t>
            </a:r>
            <a:r>
              <a:rPr lang="es-ES_tradnl" dirty="0" smtClean="0"/>
              <a:t>columnas.</a:t>
            </a:r>
          </a:p>
          <a:p>
            <a:r>
              <a:rPr lang="es-ES_tradnl" dirty="0" smtClean="0"/>
              <a:t>Aparentemente esto no </a:t>
            </a:r>
            <a:r>
              <a:rPr lang="es-ES_tradnl" dirty="0"/>
              <a:t>tiene mucha utilidad, sin embargo, si se aplica un filtro al producto </a:t>
            </a:r>
            <a:r>
              <a:rPr lang="es-ES_tradnl" dirty="0" smtClean="0"/>
              <a:t>cartesiano, es </a:t>
            </a:r>
            <a:r>
              <a:rPr lang="es-ES_tradnl" dirty="0"/>
              <a:t>decir, una condición WHERE que escoja solo aquellas filas en las que el </a:t>
            </a:r>
            <a:r>
              <a:rPr lang="es-ES_tradnl" dirty="0" smtClean="0"/>
              <a:t>campo dni </a:t>
            </a:r>
            <a:r>
              <a:rPr lang="es-ES_tradnl" dirty="0"/>
              <a:t>(del propietario) coincida con el propietario (de la mascota), se obtienen </a:t>
            </a:r>
            <a:r>
              <a:rPr lang="es-ES_tradnl" dirty="0" smtClean="0"/>
              <a:t>los siguientes </a:t>
            </a:r>
            <a:r>
              <a:rPr lang="es-ES_tradnl" dirty="0"/>
              <a:t>interesantes resultados: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69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59531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4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4.3. Consultas básicas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Mostramos algunos </a:t>
            </a:r>
            <a:r>
              <a:rPr lang="es-ES_tradnl" dirty="0"/>
              <a:t>ejemplos del uso de la </a:t>
            </a:r>
            <a:r>
              <a:rPr lang="es-ES_tradnl" dirty="0" smtClean="0"/>
              <a:t>sentencia SELECT</a:t>
            </a:r>
            <a:r>
              <a:rPr lang="es-ES_tradnl" dirty="0"/>
              <a:t>. Hay que prestar atención a algunas </a:t>
            </a:r>
            <a:r>
              <a:rPr lang="es-ES_tradnl" dirty="0" smtClean="0"/>
              <a:t>curiosidades:</a:t>
            </a:r>
          </a:p>
          <a:p>
            <a:pPr lvl="1"/>
            <a:r>
              <a:rPr lang="es-ES_tradnl" dirty="0"/>
              <a:t>En la consulta 4 se selecciona una columna calculada (1+5), con la </a:t>
            </a:r>
            <a:r>
              <a:rPr lang="es-ES_tradnl" dirty="0" smtClean="0"/>
              <a:t>selección de </a:t>
            </a:r>
            <a:r>
              <a:rPr lang="es-ES_tradnl" dirty="0"/>
              <a:t>los registros de una tabla, incorporándose esa nueva columna creada </a:t>
            </a:r>
            <a:r>
              <a:rPr lang="es-ES_tradnl" dirty="0" smtClean="0"/>
              <a:t>al conjunto </a:t>
            </a:r>
            <a:r>
              <a:rPr lang="es-ES_tradnl" dirty="0"/>
              <a:t>de filas devueltas por el gestor.</a:t>
            </a:r>
          </a:p>
          <a:p>
            <a:pPr lvl="1"/>
            <a:r>
              <a:rPr lang="es-ES_tradnl" dirty="0" smtClean="0"/>
              <a:t>En </a:t>
            </a:r>
            <a:r>
              <a:rPr lang="es-ES_tradnl" dirty="0"/>
              <a:t>la consulta número 5 se hace uso de una expresión algebraica para </a:t>
            </a:r>
            <a:r>
              <a:rPr lang="es-ES_tradnl" dirty="0" smtClean="0"/>
              <a:t>crear una </a:t>
            </a:r>
            <a:r>
              <a:rPr lang="es-ES_tradnl" dirty="0"/>
              <a:t>columna cuyo resultado será el de sumar 1 y 6. Para hacer esto, en </a:t>
            </a:r>
            <a:r>
              <a:rPr lang="es-ES_tradnl" dirty="0" smtClean="0"/>
              <a:t>MySQL no </a:t>
            </a:r>
            <a:r>
              <a:rPr lang="es-ES_tradnl" dirty="0"/>
              <a:t>es necesario indicar la cláusula FROM, pero en Oracle, hay que poner </a:t>
            </a:r>
            <a:r>
              <a:rPr lang="es-ES_tradnl" dirty="0" smtClean="0"/>
              <a:t>la cláusula </a:t>
            </a:r>
            <a:r>
              <a:rPr lang="es-ES_tradnl" dirty="0"/>
              <a:t>FROM con la tabla dual. Al no haber una tabla real seleccionada, </a:t>
            </a:r>
            <a:r>
              <a:rPr lang="es-ES_tradnl" dirty="0" smtClean="0"/>
              <a:t>el resultado </a:t>
            </a:r>
            <a:r>
              <a:rPr lang="es-ES_tradnl" dirty="0"/>
              <a:t>será una única fila con el resultado.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8700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4.8.1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SQL 1</a:t>
            </a:r>
            <a:endParaRPr lang="es-ES_tradn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Mediante esta consulta se ha obtenido información relacionada entre las </a:t>
            </a:r>
            <a:r>
              <a:rPr lang="es-ES_tradnl" dirty="0" smtClean="0"/>
              <a:t>dos tablas.</a:t>
            </a:r>
          </a:p>
          <a:p>
            <a:r>
              <a:rPr lang="es-ES_tradnl" dirty="0" smtClean="0"/>
              <a:t>Se </a:t>
            </a:r>
            <a:r>
              <a:rPr lang="es-ES_tradnl" dirty="0"/>
              <a:t>aprecia como los dos gatos (Cloncho y Yoda) aparecen con su </a:t>
            </a:r>
            <a:r>
              <a:rPr lang="es-ES_tradnl" dirty="0" smtClean="0"/>
              <a:t>dueño (José </a:t>
            </a:r>
            <a:r>
              <a:rPr lang="es-ES_tradnl" dirty="0"/>
              <a:t>Perez), y que, Sprocket el perro, aparece con su dueño Francisco Martínez.</a:t>
            </a:r>
          </a:p>
          <a:p>
            <a:r>
              <a:rPr lang="es-ES_tradnl" dirty="0"/>
              <a:t>Esta operación se llama JOIN de las tablas Propietarios y Animales, y consiste </a:t>
            </a:r>
            <a:r>
              <a:rPr lang="es-ES_tradnl" dirty="0" smtClean="0"/>
              <a:t>en realizar </a:t>
            </a:r>
            <a:r>
              <a:rPr lang="es-ES_tradnl" dirty="0"/>
              <a:t>un producto cartesiano de ambas y un filtro por el campo relacionado (</a:t>
            </a:r>
            <a:r>
              <a:rPr lang="es-ES_tradnl" dirty="0" smtClean="0"/>
              <a:t>Clave Foránea </a:t>
            </a:r>
            <a:r>
              <a:rPr lang="es-ES_tradnl" dirty="0"/>
              <a:t>vs Clave Primaria).</a:t>
            </a:r>
          </a:p>
          <a:p>
            <a:r>
              <a:rPr lang="es-ES_tradnl" dirty="0"/>
              <a:t>Por tanto, JOIN = PRODUCTO CARTESIANO + </a:t>
            </a:r>
            <a:r>
              <a:rPr lang="es-ES_tradnl" dirty="0" smtClean="0"/>
              <a:t>FILTRO.</a:t>
            </a:r>
          </a:p>
          <a:p>
            <a:r>
              <a:rPr lang="es-ES_tradnl" dirty="0" smtClean="0"/>
              <a:t>En </a:t>
            </a:r>
            <a:r>
              <a:rPr lang="es-ES_tradnl" dirty="0"/>
              <a:t>el </a:t>
            </a:r>
            <a:r>
              <a:rPr lang="es-ES_tradnl" dirty="0" smtClean="0"/>
              <a:t>apartado siguiente </a:t>
            </a:r>
            <a:r>
              <a:rPr lang="es-ES_tradnl" dirty="0"/>
              <a:t>se estudiará que existen varios tipos de join y que SQL 2 incluye en </a:t>
            </a:r>
            <a:r>
              <a:rPr lang="es-ES_tradnl" dirty="0" smtClean="0"/>
              <a:t>su sintaxis </a:t>
            </a:r>
            <a:r>
              <a:rPr lang="es-ES_tradnl" dirty="0"/>
              <a:t>formas de parametrizar estos tipos de join.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070269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4.8.1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SQL 1</a:t>
            </a:r>
            <a:endParaRPr lang="es-ES_tradn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Este mismo procedimiento se puede aplicar con N </a:t>
            </a:r>
            <a:r>
              <a:rPr lang="es-ES_tradnl" dirty="0" smtClean="0"/>
              <a:t>tablas, </a:t>
            </a:r>
            <a:r>
              <a:rPr lang="es-ES_tradnl" dirty="0"/>
              <a:t>por ejemplo, con la </a:t>
            </a:r>
            <a:r>
              <a:rPr lang="es-ES_tradnl" dirty="0" smtClean="0"/>
              <a:t>base de </a:t>
            </a:r>
            <a:r>
              <a:rPr lang="es-ES_tradnl" dirty="0"/>
              <a:t>datos </a:t>
            </a:r>
            <a:r>
              <a:rPr lang="es-ES_tradnl" dirty="0" smtClean="0"/>
              <a:t>jardineria, </a:t>
            </a:r>
            <a:r>
              <a:rPr lang="es-ES_tradnl" dirty="0"/>
              <a:t>cuyo gráfico de relaciones es el </a:t>
            </a:r>
            <a:r>
              <a:rPr lang="es-ES_tradnl" dirty="0" smtClean="0"/>
              <a:t>siguiente (Sustituir grafico):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71</a:t>
            </a:fld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23728"/>
            <a:ext cx="62103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4045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72</a:t>
            </a:fld>
            <a:endParaRPr lang="es-E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29047"/>
            <a:ext cx="782955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4.8.1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SQL 1</a:t>
            </a:r>
            <a:endParaRPr lang="es-ES_tradn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se puede generar una </a:t>
            </a:r>
            <a:r>
              <a:rPr lang="es-ES_tradnl" dirty="0" smtClean="0"/>
              <a:t>consulta </a:t>
            </a:r>
            <a:r>
              <a:rPr lang="es-ES_tradnl" dirty="0"/>
              <a:t>para obtener un </a:t>
            </a:r>
            <a:r>
              <a:rPr lang="es-ES_tradnl" dirty="0" smtClean="0"/>
              <a:t>listado </a:t>
            </a:r>
            <a:r>
              <a:rPr lang="es-ES_tradnl" dirty="0"/>
              <a:t>de pedidos </a:t>
            </a:r>
            <a:r>
              <a:rPr lang="es-ES_tradnl" dirty="0" smtClean="0"/>
              <a:t>gestionados por </a:t>
            </a:r>
            <a:r>
              <a:rPr lang="es-ES_tradnl" dirty="0"/>
              <a:t>cada empleado: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73</a:t>
            </a:fld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57721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6550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4.8.1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SQL 1</a:t>
            </a:r>
            <a:endParaRPr lang="es-ES_tradn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Se observa que en este caso hay dos JOIN, el </a:t>
            </a:r>
            <a:r>
              <a:rPr lang="es-ES_tradnl" dirty="0" smtClean="0"/>
              <a:t>primer </a:t>
            </a:r>
            <a:r>
              <a:rPr lang="es-ES_tradnl" dirty="0"/>
              <a:t>join entre la tabla </a:t>
            </a:r>
            <a:r>
              <a:rPr lang="es-ES_tradnl" dirty="0" smtClean="0"/>
              <a:t>Clientes y </a:t>
            </a:r>
            <a:r>
              <a:rPr lang="es-ES_tradnl" dirty="0"/>
              <a:t>Pedidos, con la condición </a:t>
            </a:r>
            <a:r>
              <a:rPr lang="es-ES_tradnl" dirty="0" smtClean="0"/>
              <a:t>Clientes.CodigoCliente = Pedidos.CodigoCliente </a:t>
            </a:r>
            <a:r>
              <a:rPr lang="es-ES_tradnl" dirty="0"/>
              <a:t>y </a:t>
            </a:r>
            <a:r>
              <a:rPr lang="es-ES_tradnl" dirty="0" smtClean="0"/>
              <a:t>el segundo </a:t>
            </a:r>
            <a:r>
              <a:rPr lang="es-ES_tradnl" dirty="0"/>
              <a:t>join entre el </a:t>
            </a:r>
            <a:r>
              <a:rPr lang="es-ES_tradnl" dirty="0" smtClean="0"/>
              <a:t>resultado del primer </a:t>
            </a:r>
            <a:r>
              <a:rPr lang="es-ES_tradnl" dirty="0"/>
              <a:t>join y la </a:t>
            </a:r>
            <a:r>
              <a:rPr lang="es-ES_tradnl" dirty="0" smtClean="0"/>
              <a:t>tabla </a:t>
            </a:r>
            <a:r>
              <a:rPr lang="es-ES_tradnl" dirty="0"/>
              <a:t>Empleados (</a:t>
            </a:r>
            <a:r>
              <a:rPr lang="es-ES_tradnl" dirty="0" smtClean="0"/>
              <a:t>Empleados.CodigoEmpleado </a:t>
            </a:r>
            <a:r>
              <a:rPr lang="es-ES_tradnl" dirty="0"/>
              <a:t>= </a:t>
            </a:r>
            <a:r>
              <a:rPr lang="es-ES_tradnl" dirty="0" smtClean="0"/>
              <a:t>Clientes.CodigoEmpleadoRepVentas).</a:t>
            </a:r>
          </a:p>
          <a:p>
            <a:r>
              <a:rPr lang="es-ES_tradnl" dirty="0" smtClean="0"/>
              <a:t>Nótese </a:t>
            </a:r>
            <a:r>
              <a:rPr lang="es-ES_tradnl" dirty="0"/>
              <a:t>que los </a:t>
            </a:r>
            <a:r>
              <a:rPr lang="es-ES_tradnl" dirty="0" smtClean="0"/>
              <a:t>dos filtros del </a:t>
            </a:r>
            <a:r>
              <a:rPr lang="es-ES_tradnl" dirty="0"/>
              <a:t>join están </a:t>
            </a:r>
            <a:r>
              <a:rPr lang="es-ES_tradnl" dirty="0" smtClean="0"/>
              <a:t>unidos </a:t>
            </a:r>
            <a:r>
              <a:rPr lang="es-ES_tradnl" dirty="0"/>
              <a:t>por el operador AND. De </a:t>
            </a:r>
            <a:r>
              <a:rPr lang="es-ES_tradnl" dirty="0" smtClean="0"/>
              <a:t>esta </a:t>
            </a:r>
            <a:r>
              <a:rPr lang="es-ES_tradnl" dirty="0"/>
              <a:t>forma se va </a:t>
            </a:r>
            <a:r>
              <a:rPr lang="es-ES_tradnl" dirty="0" smtClean="0"/>
              <a:t>extrayendo de </a:t>
            </a:r>
            <a:r>
              <a:rPr lang="es-ES_tradnl" dirty="0"/>
              <a:t>la base de datos toda la información relacionada, obteniendo así mucha </a:t>
            </a:r>
            <a:r>
              <a:rPr lang="es-ES_tradnl" dirty="0" smtClean="0"/>
              <a:t>más potencia </a:t>
            </a:r>
            <a:r>
              <a:rPr lang="es-ES_tradnl" dirty="0"/>
              <a:t>en las consultas.</a:t>
            </a:r>
          </a:p>
          <a:p>
            <a:r>
              <a:rPr lang="es-ES_tradnl" dirty="0"/>
              <a:t>También hay que fijar se en que como hay dos campos CodigoCliente, para </a:t>
            </a:r>
            <a:r>
              <a:rPr lang="es-ES_tradnl" dirty="0" smtClean="0"/>
              <a:t>hacerles referencia</a:t>
            </a:r>
            <a:r>
              <a:rPr lang="es-ES_tradnl" dirty="0"/>
              <a:t>, hay que precederlos de su nombre de tabla (p.e. </a:t>
            </a:r>
            <a:r>
              <a:rPr lang="es-ES_tradnl" dirty="0" smtClean="0"/>
              <a:t>Pedidos.CodigoCliente) para </a:t>
            </a:r>
            <a:r>
              <a:rPr lang="es-ES_tradnl" dirty="0"/>
              <a:t>evitar que el SGBD informe de que hay una columna con nombre ambiguo.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304332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4.8.1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SQL 1</a:t>
            </a:r>
            <a:endParaRPr lang="es-ES_tradn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Realizar una consulta multitabla no limita las características de filtrado y </a:t>
            </a:r>
            <a:r>
              <a:rPr lang="es-ES_tradnl" dirty="0" smtClean="0"/>
              <a:t>agrupación que </a:t>
            </a:r>
            <a:r>
              <a:rPr lang="es-ES_tradnl" dirty="0"/>
              <a:t>ofrece SQL, por ejemplo, si se desea realizar una consulta para </a:t>
            </a:r>
            <a:r>
              <a:rPr lang="es-ES_tradnl" dirty="0" smtClean="0"/>
              <a:t>obtener cuántos </a:t>
            </a:r>
            <a:r>
              <a:rPr lang="es-ES_tradnl" dirty="0"/>
              <a:t>pedidos ha </a:t>
            </a:r>
            <a:r>
              <a:rPr lang="es-ES_tradnl" dirty="0" smtClean="0"/>
              <a:t>gestionado </a:t>
            </a:r>
            <a:r>
              <a:rPr lang="es-ES_tradnl" dirty="0"/>
              <a:t>cada empleado, se modificaría la consulta </a:t>
            </a:r>
            <a:r>
              <a:rPr lang="es-ES_tradnl" dirty="0" smtClean="0"/>
              <a:t>anterior para </a:t>
            </a:r>
            <a:r>
              <a:rPr lang="es-ES_tradnl" dirty="0"/>
              <a:t>agrupar por la columna Nombre de Empleado y contar la columna CodigoPedido: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75</a:t>
            </a:fld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1927" y="3717032"/>
            <a:ext cx="48482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43562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SQL 2 introduce </a:t>
            </a:r>
            <a:r>
              <a:rPr lang="es-ES_tradnl" dirty="0" smtClean="0"/>
              <a:t>otra </a:t>
            </a:r>
            <a:r>
              <a:rPr lang="es-ES_tradnl" dirty="0"/>
              <a:t>sintaxis para los siguientes </a:t>
            </a:r>
            <a:r>
              <a:rPr lang="es-ES_tradnl" dirty="0" smtClean="0"/>
              <a:t>tipos </a:t>
            </a:r>
            <a:r>
              <a:rPr lang="es-ES_tradnl" dirty="0"/>
              <a:t>de consultas </a:t>
            </a:r>
            <a:r>
              <a:rPr lang="es-ES_tradnl" dirty="0" smtClean="0"/>
              <a:t>multitablas: las </a:t>
            </a:r>
            <a:r>
              <a:rPr lang="es-ES_tradnl" dirty="0"/>
              <a:t>joins (o composiciones) internas, externas y productos cartesianos (</a:t>
            </a:r>
            <a:r>
              <a:rPr lang="es-ES_tradnl" dirty="0" smtClean="0"/>
              <a:t>también llamadas composiciones </a:t>
            </a:r>
            <a:r>
              <a:rPr lang="es-ES_tradnl" dirty="0"/>
              <a:t>cruzadas</a:t>
            </a:r>
            <a:r>
              <a:rPr lang="es-ES_tradnl" dirty="0" smtClean="0"/>
              <a:t>):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ES_tradnl" dirty="0"/>
              <a:t>Join </a:t>
            </a:r>
            <a:r>
              <a:rPr lang="es-ES_tradnl" dirty="0" smtClean="0"/>
              <a:t>Interna:</a:t>
            </a:r>
          </a:p>
          <a:p>
            <a:pPr lvl="2"/>
            <a:r>
              <a:rPr lang="es-ES_tradnl" dirty="0"/>
              <a:t>De equivalencia (INNER </a:t>
            </a:r>
            <a:r>
              <a:rPr lang="es-ES_tradnl" dirty="0" smtClean="0"/>
              <a:t>JOIN)</a:t>
            </a:r>
          </a:p>
          <a:p>
            <a:pPr lvl="2"/>
            <a:r>
              <a:rPr lang="es-ES_tradnl" dirty="0"/>
              <a:t>Natural (NATURAL JOIN)</a:t>
            </a:r>
            <a:endParaRPr lang="es-ES_tradnl" dirty="0" smtClean="0"/>
          </a:p>
          <a:p>
            <a:pPr marL="868680" lvl="1" indent="-457200">
              <a:buFont typeface="+mj-lt"/>
              <a:buAutoNum type="arabicPeriod"/>
            </a:pPr>
            <a:r>
              <a:rPr lang="es-ES_tradnl" dirty="0"/>
              <a:t>Producto Cartesiano (CROSS JOIN</a:t>
            </a:r>
            <a:r>
              <a:rPr lang="es-ES_tradnl" dirty="0" smtClean="0"/>
              <a:t>)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ES_tradnl" dirty="0" smtClean="0"/>
              <a:t>Join Externa</a:t>
            </a:r>
          </a:p>
          <a:p>
            <a:pPr lvl="2"/>
            <a:r>
              <a:rPr lang="es-ES_tradnl" dirty="0"/>
              <a:t>De tabla derecha (RIGHT OUTER JOIN</a:t>
            </a:r>
            <a:r>
              <a:rPr lang="es-ES_tradnl" dirty="0" smtClean="0"/>
              <a:t>)</a:t>
            </a:r>
          </a:p>
          <a:p>
            <a:pPr lvl="2"/>
            <a:r>
              <a:rPr lang="es-ES_tradnl" dirty="0"/>
              <a:t>De tabla izquierda (LEFT </a:t>
            </a:r>
            <a:r>
              <a:rPr lang="es-ES_tradnl" dirty="0" smtClean="0"/>
              <a:t>OUTER </a:t>
            </a:r>
            <a:r>
              <a:rPr lang="es-ES_tradnl" dirty="0"/>
              <a:t>JOIN</a:t>
            </a:r>
            <a:r>
              <a:rPr lang="es-ES_tradnl" dirty="0" smtClean="0"/>
              <a:t>)</a:t>
            </a:r>
          </a:p>
          <a:p>
            <a:pPr lvl="2"/>
            <a:r>
              <a:rPr lang="es-ES_tradnl" dirty="0"/>
              <a:t>Completa (FULL OUTER JOIN)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153046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Composiciones internas</a:t>
            </a:r>
            <a:r>
              <a:rPr lang="es-ES_tradnl" b="1" dirty="0"/>
              <a:t>. INNER </a:t>
            </a:r>
            <a:r>
              <a:rPr lang="es-ES_tradnl" b="1" dirty="0" smtClean="0"/>
              <a:t>JOIN</a:t>
            </a:r>
          </a:p>
          <a:p>
            <a:pPr lvl="1"/>
            <a:r>
              <a:rPr lang="es-ES_tradnl" dirty="0"/>
              <a:t>Hay dos </a:t>
            </a:r>
            <a:r>
              <a:rPr lang="es-ES_tradnl" dirty="0" smtClean="0"/>
              <a:t>formas </a:t>
            </a:r>
            <a:r>
              <a:rPr lang="es-ES_tradnl" dirty="0"/>
              <a:t>diferentes para expresar las INNER JOIN o composiciones </a:t>
            </a:r>
            <a:r>
              <a:rPr lang="es-ES_tradnl" dirty="0" smtClean="0"/>
              <a:t>internas.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primera, usa la palabra reservada JOIN, mientras que la segunda usa </a:t>
            </a:r>
            <a:r>
              <a:rPr lang="es-ES_tradnl" dirty="0" smtClean="0"/>
              <a:t>',‘ para </a:t>
            </a:r>
            <a:r>
              <a:rPr lang="es-ES_tradnl" dirty="0"/>
              <a:t>separar las tablas a combinar en la sentencia FROM, es decir , las de SQL </a:t>
            </a:r>
            <a:r>
              <a:rPr lang="es-ES_tradnl" dirty="0" smtClean="0"/>
              <a:t>1.</a:t>
            </a:r>
          </a:p>
          <a:p>
            <a:pPr lvl="1"/>
            <a:r>
              <a:rPr lang="es-ES_tradnl" dirty="0" smtClean="0"/>
              <a:t>Con </a:t>
            </a:r>
            <a:r>
              <a:rPr lang="es-ES_tradnl" dirty="0"/>
              <a:t>la operación INNER JOIN se calcula el producto cartesiano de todos </a:t>
            </a:r>
            <a:r>
              <a:rPr lang="es-ES_tradnl" dirty="0" smtClean="0"/>
              <a:t>los registros</a:t>
            </a:r>
            <a:r>
              <a:rPr lang="es-ES_tradnl" dirty="0"/>
              <a:t>, después, cada </a:t>
            </a:r>
            <a:r>
              <a:rPr lang="es-ES_tradnl" dirty="0" smtClean="0"/>
              <a:t>registro </a:t>
            </a:r>
            <a:r>
              <a:rPr lang="es-ES_tradnl" dirty="0"/>
              <a:t>en la </a:t>
            </a:r>
            <a:r>
              <a:rPr lang="es-ES_tradnl" dirty="0" smtClean="0"/>
              <a:t>primera </a:t>
            </a:r>
            <a:r>
              <a:rPr lang="es-ES_tradnl" dirty="0"/>
              <a:t>tabla es combinado con cada </a:t>
            </a:r>
            <a:r>
              <a:rPr lang="es-ES_tradnl" dirty="0" smtClean="0"/>
              <a:t>registro de </a:t>
            </a:r>
            <a:r>
              <a:rPr lang="es-ES_tradnl" dirty="0"/>
              <a:t>la segunda tabla, y solo se seleccionan aquellos </a:t>
            </a:r>
            <a:r>
              <a:rPr lang="es-ES_tradnl" dirty="0" smtClean="0"/>
              <a:t>registros </a:t>
            </a:r>
            <a:r>
              <a:rPr lang="es-ES_tradnl" dirty="0"/>
              <a:t>que satisfacen las </a:t>
            </a:r>
            <a:r>
              <a:rPr lang="es-ES_tradnl" dirty="0" smtClean="0"/>
              <a:t>condiciones que </a:t>
            </a:r>
            <a:r>
              <a:rPr lang="es-ES_tradnl" dirty="0"/>
              <a:t>se </a:t>
            </a:r>
            <a:r>
              <a:rPr lang="es-ES_tradnl" dirty="0" smtClean="0"/>
              <a:t>especifiquen.</a:t>
            </a:r>
          </a:p>
          <a:p>
            <a:pPr lvl="1"/>
            <a:r>
              <a:rPr lang="es-ES_tradnl" dirty="0" smtClean="0"/>
              <a:t>Hay </a:t>
            </a:r>
            <a:r>
              <a:rPr lang="es-ES_tradnl" dirty="0"/>
              <a:t>que tener en cuenta que los valores Nulos no </a:t>
            </a:r>
            <a:r>
              <a:rPr lang="es-ES_tradnl" dirty="0" smtClean="0"/>
              <a:t>se combinan</a:t>
            </a:r>
            <a:r>
              <a:rPr lang="es-ES_tradnl" dirty="0"/>
              <a:t>.</a:t>
            </a:r>
            <a:endParaRPr lang="es-ES_tradnl" dirty="0" smtClean="0"/>
          </a:p>
          <a:p>
            <a:endParaRPr lang="es-ES_tradnl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118980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dirty="0"/>
              <a:t>Como ejemplo, la siguiente consulta toma todos los registros de la tabla </a:t>
            </a:r>
            <a:r>
              <a:rPr lang="es-ES_tradnl" dirty="0" smtClean="0"/>
              <a:t>animales y </a:t>
            </a:r>
            <a:r>
              <a:rPr lang="es-ES_tradnl" dirty="0"/>
              <a:t>encuentra todas las combinaciones en la tabla </a:t>
            </a:r>
            <a:r>
              <a:rPr lang="es-ES_tradnl" dirty="0" smtClean="0"/>
              <a:t>propietarios.</a:t>
            </a:r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JOIN compara </a:t>
            </a:r>
            <a:r>
              <a:rPr lang="es-ES_tradnl" dirty="0" smtClean="0"/>
              <a:t>los valores </a:t>
            </a:r>
            <a:r>
              <a:rPr lang="es-ES_tradnl" dirty="0"/>
              <a:t>de las columnas dni y </a:t>
            </a:r>
            <a:r>
              <a:rPr lang="es-ES_tradnl" dirty="0" smtClean="0"/>
              <a:t>propietario.</a:t>
            </a:r>
          </a:p>
          <a:p>
            <a:pPr lvl="1"/>
            <a:r>
              <a:rPr lang="es-ES_tradnl" dirty="0" smtClean="0"/>
              <a:t>Cuando </a:t>
            </a:r>
            <a:r>
              <a:rPr lang="es-ES_tradnl" dirty="0"/>
              <a:t>no existe esta </a:t>
            </a:r>
            <a:r>
              <a:rPr lang="es-ES_tradnl" dirty="0" smtClean="0"/>
              <a:t>correspondencia entre </a:t>
            </a:r>
            <a:r>
              <a:rPr lang="es-ES_tradnl" dirty="0"/>
              <a:t>algunas combinaciones, estas no se muestran; es decir , que si el dni de </a:t>
            </a:r>
            <a:r>
              <a:rPr lang="es-ES_tradnl" dirty="0" smtClean="0"/>
              <a:t>un propietario </a:t>
            </a:r>
            <a:r>
              <a:rPr lang="es-ES_tradnl" dirty="0"/>
              <a:t>de una mascota no coincide con algún dni de la tabla de </a:t>
            </a:r>
            <a:r>
              <a:rPr lang="es-ES_tradnl" dirty="0" smtClean="0"/>
              <a:t>propietarios, no </a:t>
            </a:r>
            <a:r>
              <a:rPr lang="es-ES_tradnl" dirty="0"/>
              <a:t>se mostrará el animal con su respectivo propietario en los resultados.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509379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79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559" y="1748011"/>
            <a:ext cx="736282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9885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4.3. Consultas básicas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dirty="0"/>
              <a:t>En la consulta 3 se hace uso de la función concat cuyo cometido es </a:t>
            </a:r>
            <a:r>
              <a:rPr lang="es-ES_tradnl" dirty="0" smtClean="0"/>
              <a:t>concatenar dos </a:t>
            </a:r>
            <a:r>
              <a:rPr lang="es-ES_tradnl" dirty="0"/>
              <a:t>columnas creando una única columna. En Oracle, la función concat </a:t>
            </a:r>
            <a:r>
              <a:rPr lang="es-ES_tradnl" dirty="0" smtClean="0"/>
              <a:t>solo admite </a:t>
            </a:r>
            <a:r>
              <a:rPr lang="es-ES_tradnl" dirty="0"/>
              <a:t>dos parámetros, mientras que en MySQL se puede concatenar </a:t>
            </a:r>
            <a:r>
              <a:rPr lang="es-ES_tradnl" dirty="0" smtClean="0"/>
              <a:t>múltiples parámetros</a:t>
            </a:r>
            <a:r>
              <a:rPr lang="es-ES_tradnl" dirty="0"/>
              <a:t>. Para concatenar en oracle múltiples columnas se puede hacer </a:t>
            </a:r>
            <a:r>
              <a:rPr lang="es-ES_tradnl" dirty="0" smtClean="0"/>
              <a:t>uso del </a:t>
            </a:r>
            <a:r>
              <a:rPr lang="es-ES_tradnl" dirty="0"/>
              <a:t>operador </a:t>
            </a:r>
            <a:r>
              <a:rPr lang="es-ES_tradnl" dirty="0" smtClean="0"/>
              <a:t>Il.</a:t>
            </a:r>
            <a:endParaRPr lang="es-ES_tradnl" dirty="0"/>
          </a:p>
          <a:p>
            <a:pPr lvl="1"/>
            <a:r>
              <a:rPr lang="es-ES_tradnl" dirty="0" smtClean="0"/>
              <a:t>En </a:t>
            </a:r>
            <a:r>
              <a:rPr lang="es-ES_tradnl" dirty="0"/>
              <a:t>las consultas 6 y 7 se muestran las marcas de los vehículos. La diferencia </a:t>
            </a:r>
            <a:r>
              <a:rPr lang="es-ES_tradnl" dirty="0" smtClean="0"/>
              <a:t>entre ambas </a:t>
            </a:r>
            <a:r>
              <a:rPr lang="es-ES_tradnl" dirty="0"/>
              <a:t>consultas está en el uso del DISTINCT, que elimina las </a:t>
            </a:r>
            <a:r>
              <a:rPr lang="es-ES_tradnl" dirty="0" smtClean="0"/>
              <a:t>repeticiones. Hay </a:t>
            </a:r>
            <a:r>
              <a:rPr lang="es-ES_tradnl" dirty="0"/>
              <a:t>dos vehículos seat en la consulta 6 y uno en la 7.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439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_tradnl" sz="1600" dirty="0"/>
              <a:t>Además, </a:t>
            </a:r>
            <a:r>
              <a:rPr lang="es-ES_tradnl" sz="1600" dirty="0" smtClean="0"/>
              <a:t>debe tenerse </a:t>
            </a:r>
            <a:r>
              <a:rPr lang="es-ES_tradnl" sz="1600" dirty="0"/>
              <a:t>en cuenta que si hay un animal sin </a:t>
            </a:r>
            <a:r>
              <a:rPr lang="es-ES_tradnl" sz="1600" dirty="0" smtClean="0"/>
              <a:t>propietario </a:t>
            </a:r>
            <a:r>
              <a:rPr lang="es-ES_tradnl" sz="1600" dirty="0"/>
              <a:t>no saldrá </a:t>
            </a:r>
            <a:r>
              <a:rPr lang="es-ES_tradnl" sz="1600" dirty="0" smtClean="0"/>
              <a:t>en el </a:t>
            </a:r>
            <a:r>
              <a:rPr lang="es-ES_tradnl" sz="1600" dirty="0"/>
              <a:t>conjunto de </a:t>
            </a:r>
            <a:r>
              <a:rPr lang="es-ES_tradnl" sz="1600" dirty="0" smtClean="0"/>
              <a:t>resultados </a:t>
            </a:r>
            <a:r>
              <a:rPr lang="es-ES_tradnl" sz="1600" dirty="0"/>
              <a:t>puesto que no </a:t>
            </a:r>
            <a:r>
              <a:rPr lang="es-ES_tradnl" sz="1600" dirty="0" smtClean="0"/>
              <a:t>tiene </a:t>
            </a:r>
            <a:r>
              <a:rPr lang="es-ES_tradnl" sz="1600" dirty="0"/>
              <a:t>coincidencia en el filtro: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80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5775" y="2193404"/>
            <a:ext cx="72866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5775" y="4493468"/>
            <a:ext cx="73914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211612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Puede hacerse variantes de la inner join cambiando el operador del </a:t>
            </a:r>
            <a:r>
              <a:rPr lang="es-ES_tradnl" dirty="0" smtClean="0"/>
              <a:t>filtro, por ejemplo</a:t>
            </a:r>
            <a:r>
              <a:rPr lang="es-ES_tradnl" dirty="0"/>
              <a:t>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81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3794" y="2636912"/>
            <a:ext cx="73818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03336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b="1" dirty="0"/>
              <a:t>Composiciones </a:t>
            </a:r>
            <a:r>
              <a:rPr lang="es-ES_tradnl" b="1" dirty="0" smtClean="0"/>
              <a:t>naturales. </a:t>
            </a:r>
            <a:r>
              <a:rPr lang="es-ES_tradnl" b="1" dirty="0"/>
              <a:t>NATURAL </a:t>
            </a:r>
            <a:r>
              <a:rPr lang="es-ES_tradnl" b="1" dirty="0" smtClean="0"/>
              <a:t>JOIN</a:t>
            </a:r>
            <a:endParaRPr lang="es-ES_tradnl" b="1" dirty="0"/>
          </a:p>
          <a:p>
            <a:pPr lvl="1"/>
            <a:r>
              <a:rPr lang="es-ES_tradnl" dirty="0"/>
              <a:t>Es </a:t>
            </a:r>
            <a:r>
              <a:rPr lang="es-ES_tradnl" dirty="0" smtClean="0"/>
              <a:t>una especialización </a:t>
            </a:r>
            <a:r>
              <a:rPr lang="es-ES_tradnl" dirty="0"/>
              <a:t>de la INNER JOIN. En este caso se comparan </a:t>
            </a:r>
            <a:r>
              <a:rPr lang="es-ES_tradnl" dirty="0" smtClean="0"/>
              <a:t>todas las columnas </a:t>
            </a:r>
            <a:r>
              <a:rPr lang="es-ES_tradnl" dirty="0"/>
              <a:t>que tengan el mismo nombre en ambas tablas. La tabla resultante </a:t>
            </a:r>
            <a:r>
              <a:rPr lang="es-ES_tradnl" dirty="0" smtClean="0"/>
              <a:t>contiene solo </a:t>
            </a:r>
            <a:r>
              <a:rPr lang="es-ES_tradnl" dirty="0"/>
              <a:t>una columna por cada par de columnas con el mismo nombre.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82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4888" y="3455545"/>
            <a:ext cx="713422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017202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83</a:t>
            </a:fld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4" y="1339208"/>
            <a:ext cx="6598539" cy="258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2977" y="4005064"/>
            <a:ext cx="6677406" cy="262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727222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b="1" dirty="0"/>
              <a:t>Producto cartesiano</a:t>
            </a:r>
            <a:r>
              <a:rPr lang="es-ES_tradnl" b="1" dirty="0" smtClean="0"/>
              <a:t>. CROSS </a:t>
            </a:r>
            <a:r>
              <a:rPr lang="es-ES_tradnl" b="1" dirty="0"/>
              <a:t>JOIN</a:t>
            </a:r>
          </a:p>
          <a:p>
            <a:pPr lvl="1"/>
            <a:r>
              <a:rPr lang="es-ES_tradnl" dirty="0"/>
              <a:t>Este tipo de sintaxis devuelve el producto cartesiano de dos tablas 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84</a:t>
            </a:fld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4875" y="2780928"/>
            <a:ext cx="73342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77992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Composiciones externas</a:t>
            </a:r>
            <a:r>
              <a:rPr lang="es-ES_tradnl" b="1" dirty="0" smtClean="0"/>
              <a:t>. OUTER </a:t>
            </a:r>
            <a:r>
              <a:rPr lang="es-ES_tradnl" b="1" dirty="0"/>
              <a:t>JOIN</a:t>
            </a:r>
          </a:p>
          <a:p>
            <a:pPr lvl="1"/>
            <a:r>
              <a:rPr lang="es-ES_tradnl" dirty="0"/>
              <a:t>En este </a:t>
            </a:r>
            <a:r>
              <a:rPr lang="es-ES_tradnl" dirty="0" smtClean="0"/>
              <a:t>tipo </a:t>
            </a:r>
            <a:r>
              <a:rPr lang="es-ES_tradnl" dirty="0"/>
              <a:t>de operación, las </a:t>
            </a:r>
            <a:r>
              <a:rPr lang="es-ES_tradnl" dirty="0" smtClean="0"/>
              <a:t>tablas </a:t>
            </a:r>
            <a:r>
              <a:rPr lang="es-ES_tradnl" dirty="0"/>
              <a:t>relacionadas no </a:t>
            </a:r>
            <a:r>
              <a:rPr lang="es-ES_tradnl" dirty="0" smtClean="0"/>
              <a:t>requieren </a:t>
            </a:r>
            <a:r>
              <a:rPr lang="es-ES_tradnl" dirty="0"/>
              <a:t>que haya </a:t>
            </a:r>
            <a:r>
              <a:rPr lang="es-ES_tradnl" dirty="0" smtClean="0"/>
              <a:t>una equivalencia.</a:t>
            </a:r>
          </a:p>
          <a:p>
            <a:pPr lvl="1"/>
            <a:r>
              <a:rPr lang="es-ES_tradnl" dirty="0" smtClean="0"/>
              <a:t>El </a:t>
            </a:r>
            <a:r>
              <a:rPr lang="es-ES_tradnl" dirty="0"/>
              <a:t>registro es seleccionado para ser mostrado aunque no haya </a:t>
            </a:r>
            <a:r>
              <a:rPr lang="es-ES_tradnl" dirty="0" smtClean="0"/>
              <a:t>otro registro </a:t>
            </a:r>
            <a:r>
              <a:rPr lang="es-ES_tradnl" dirty="0"/>
              <a:t>que le corresponda.</a:t>
            </a:r>
          </a:p>
          <a:p>
            <a:pPr lvl="1"/>
            <a:r>
              <a:rPr lang="es-ES_tradnl" dirty="0" smtClean="0"/>
              <a:t>OUTER JOIN </a:t>
            </a:r>
            <a:r>
              <a:rPr lang="es-ES_tradnl" dirty="0"/>
              <a:t>se subdivide dependiendo de la </a:t>
            </a:r>
            <a:r>
              <a:rPr lang="es-ES_tradnl" dirty="0" smtClean="0"/>
              <a:t>tabla </a:t>
            </a:r>
            <a:r>
              <a:rPr lang="es-ES_tradnl" dirty="0"/>
              <a:t>a la cual se le </a:t>
            </a:r>
            <a:r>
              <a:rPr lang="es-ES_tradnl" dirty="0" smtClean="0"/>
              <a:t>admitirán los </a:t>
            </a:r>
            <a:r>
              <a:rPr lang="es-ES_tradnl" dirty="0"/>
              <a:t>registros </a:t>
            </a:r>
            <a:r>
              <a:rPr lang="es-ES_tradnl" dirty="0" smtClean="0"/>
              <a:t>que </a:t>
            </a:r>
            <a:r>
              <a:rPr lang="es-ES_tradnl" dirty="0"/>
              <a:t>no </a:t>
            </a:r>
            <a:r>
              <a:rPr lang="es-ES_tradnl" dirty="0" smtClean="0"/>
              <a:t>tienen correspondencia, </a:t>
            </a:r>
            <a:r>
              <a:rPr lang="es-ES_tradnl" dirty="0"/>
              <a:t>ya sean de tabla </a:t>
            </a:r>
            <a:r>
              <a:rPr lang="es-ES_tradnl" dirty="0" smtClean="0"/>
              <a:t>izquierda</a:t>
            </a:r>
            <a:r>
              <a:rPr lang="es-ES_tradnl" dirty="0"/>
              <a:t>, de </a:t>
            </a:r>
            <a:r>
              <a:rPr lang="es-ES_tradnl" dirty="0" smtClean="0"/>
              <a:t>tabla derecha</a:t>
            </a:r>
            <a:r>
              <a:rPr lang="es-ES_tradnl" dirty="0"/>
              <a:t>, o combinación completa.</a:t>
            </a:r>
          </a:p>
          <a:p>
            <a:pPr lvl="1"/>
            <a:r>
              <a:rPr lang="es-ES_tradnl" dirty="0"/>
              <a:t>Si los </a:t>
            </a:r>
            <a:r>
              <a:rPr lang="es-ES_tradnl" dirty="0" smtClean="0"/>
              <a:t>registros </a:t>
            </a:r>
            <a:r>
              <a:rPr lang="es-ES_tradnl" dirty="0"/>
              <a:t>que admiten no tener </a:t>
            </a:r>
            <a:r>
              <a:rPr lang="es-ES_tradnl" dirty="0" smtClean="0"/>
              <a:t>correspondencia </a:t>
            </a:r>
            <a:r>
              <a:rPr lang="es-ES_tradnl" dirty="0"/>
              <a:t>son los que aparecen en </a:t>
            </a:r>
            <a:r>
              <a:rPr lang="es-ES_tradnl" dirty="0" smtClean="0"/>
              <a:t>la tabla </a:t>
            </a:r>
            <a:r>
              <a:rPr lang="es-ES_tradnl" dirty="0"/>
              <a:t>de la izquierda se llama composición de tabla izquierda o LEFT </a:t>
            </a:r>
            <a:r>
              <a:rPr lang="es-ES_tradnl" dirty="0" smtClean="0"/>
              <a:t>JOIN </a:t>
            </a:r>
            <a:r>
              <a:rPr lang="es-ES_tradnl" dirty="0"/>
              <a:t>( </a:t>
            </a:r>
            <a:r>
              <a:rPr lang="es-ES_tradnl" dirty="0" smtClean="0"/>
              <a:t>o LEFT </a:t>
            </a:r>
            <a:r>
              <a:rPr lang="es-ES_tradnl" dirty="0"/>
              <a:t>OUTER JOIN):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434471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Se </a:t>
            </a:r>
            <a:r>
              <a:rPr lang="es-ES_tradnl" dirty="0"/>
              <a:t>observa que se incluye el </a:t>
            </a:r>
            <a:r>
              <a:rPr lang="es-ES_tradnl" dirty="0" smtClean="0"/>
              <a:t>perro </a:t>
            </a:r>
            <a:r>
              <a:rPr lang="es-ES_tradnl" dirty="0"/>
              <a:t>Arco que no </a:t>
            </a:r>
            <a:r>
              <a:rPr lang="es-ES_tradnl" dirty="0" smtClean="0"/>
              <a:t>tiene </a:t>
            </a:r>
            <a:r>
              <a:rPr lang="es-ES_tradnl" dirty="0"/>
              <a:t>propietario, por tanto, </a:t>
            </a:r>
            <a:r>
              <a:rPr lang="es-ES_tradnl" dirty="0" smtClean="0"/>
              <a:t>sus campos </a:t>
            </a:r>
            <a:r>
              <a:rPr lang="es-ES_tradnl" dirty="0"/>
              <a:t>relacionados aparecen con valor </a:t>
            </a:r>
            <a:r>
              <a:rPr lang="es-ES_tradnl" dirty="0" smtClean="0"/>
              <a:t>NULL. El sentido </a:t>
            </a:r>
            <a:r>
              <a:rPr lang="es-ES_tradnl" dirty="0"/>
              <a:t>de esta query podría </a:t>
            </a:r>
            <a:r>
              <a:rPr lang="es-ES_tradnl" dirty="0" smtClean="0"/>
              <a:t>ser, sacar todos </a:t>
            </a:r>
            <a:r>
              <a:rPr lang="es-ES_tradnl" dirty="0"/>
              <a:t>los animales y si </a:t>
            </a:r>
            <a:r>
              <a:rPr lang="es-ES_tradnl" dirty="0" smtClean="0"/>
              <a:t>tienen </a:t>
            </a:r>
            <a:r>
              <a:rPr lang="es-ES_tradnl" dirty="0"/>
              <a:t>relación, sacar sus propietarios, y si no </a:t>
            </a:r>
            <a:r>
              <a:rPr lang="es-ES_tradnl" dirty="0" smtClean="0"/>
              <a:t>tiene propietario</a:t>
            </a:r>
            <a:r>
              <a:rPr lang="es-ES_tradnl" dirty="0"/>
              <a:t>, indicarlo con un valor </a:t>
            </a:r>
            <a:r>
              <a:rPr lang="es-ES_tradnl" dirty="0" smtClean="0"/>
              <a:t>NULL.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86</a:t>
            </a:fld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37242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73533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02262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dirty="0"/>
              <a:t>Si los registros que admiten no tener correspondencia son los que aparecen en </a:t>
            </a:r>
            <a:r>
              <a:rPr lang="es-ES_tradnl" dirty="0" smtClean="0"/>
              <a:t>la tabla </a:t>
            </a:r>
            <a:r>
              <a:rPr lang="es-ES_tradnl" dirty="0"/>
              <a:t>de la derecha, se llama composición de tabla derecha RIGHT JOIN (o </a:t>
            </a:r>
            <a:r>
              <a:rPr lang="es-ES_tradnl" dirty="0" smtClean="0"/>
              <a:t>RIGHT OUTER </a:t>
            </a:r>
            <a:r>
              <a:rPr lang="es-ES_tradnl" dirty="0"/>
              <a:t>JOIN):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87</a:t>
            </a:fld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1538" y="2708920"/>
            <a:ext cx="74009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839788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_tradnl" dirty="0"/>
              <a:t>En este caso, los que aparecen son todos los propietarios, incluido Matías </a:t>
            </a:r>
            <a:r>
              <a:rPr lang="es-ES_tradnl" dirty="0" smtClean="0"/>
              <a:t>Fernández que </a:t>
            </a:r>
            <a:r>
              <a:rPr lang="es-ES_tradnl" dirty="0"/>
              <a:t>no tiene una mascota. Se ve que el perro Arco no aparece, pues esta vez los </a:t>
            </a:r>
            <a:r>
              <a:rPr lang="es-ES_tradnl" dirty="0" smtClean="0"/>
              <a:t>registros que </a:t>
            </a:r>
            <a:r>
              <a:rPr lang="es-ES_tradnl" dirty="0"/>
              <a:t>se desean mostrar son todos los de la tabla derecha (es decir, propietarios</a:t>
            </a:r>
            <a:r>
              <a:rPr lang="es-ES_tradnl" dirty="0" smtClean="0"/>
              <a:t>).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77653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dirty="0"/>
              <a:t>La operación que admite registros sin correspondencia tanto para la tabla izquierda como para la derecha, por ejemplo, animales sin propietario y propietarios sin animales, se llama composición externa completa o FULL JOIN (FULL OUTER JOIN</a:t>
            </a:r>
            <a:r>
              <a:rPr lang="es-ES_tradnl" dirty="0" smtClean="0"/>
              <a:t>).</a:t>
            </a:r>
            <a:endParaRPr lang="es-ES_tradnl" dirty="0"/>
          </a:p>
          <a:p>
            <a:pPr lvl="1"/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89</a:t>
            </a:fld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2245"/>
            <a:ext cx="73628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6741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4.3. Consultas básicas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251" y="1556792"/>
            <a:ext cx="36290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251" y="3943895"/>
            <a:ext cx="28289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6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b="1" dirty="0"/>
              <a:t>¿Sabías que . .. ? </a:t>
            </a:r>
            <a:r>
              <a:rPr lang="es-ES_tradnl" dirty="0"/>
              <a:t>En SQL existe el operador UNION, que añade al </a:t>
            </a:r>
            <a:r>
              <a:rPr lang="es-ES_tradnl" dirty="0" smtClean="0"/>
              <a:t>conjunto de </a:t>
            </a:r>
            <a:r>
              <a:rPr lang="es-ES_tradnl" dirty="0"/>
              <a:t>resultados producidos por una SELECT, los resultados de otra SELECT.</a:t>
            </a:r>
          </a:p>
          <a:p>
            <a:pPr lvl="1"/>
            <a:r>
              <a:rPr lang="es-ES_tradnl" dirty="0"/>
              <a:t>La sintaxis es:</a:t>
            </a:r>
          </a:p>
          <a:p>
            <a:pPr lvl="1"/>
            <a:endParaRPr lang="es-ES_tradnl" dirty="0" smtClean="0"/>
          </a:p>
          <a:p>
            <a:pPr lvl="1"/>
            <a:endParaRPr lang="es-ES_tradnl" dirty="0"/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El </a:t>
            </a:r>
            <a:r>
              <a:rPr lang="es-ES_tradnl" dirty="0"/>
              <a:t>parámetro ALL incluye todos los registros de las dos SELECT, </a:t>
            </a:r>
            <a:r>
              <a:rPr lang="es-ES_tradnl" dirty="0" smtClean="0"/>
              <a:t>incluyendo los </a:t>
            </a:r>
            <a:r>
              <a:rPr lang="es-ES_tradnl" dirty="0"/>
              <a:t>que son </a:t>
            </a:r>
            <a:r>
              <a:rPr lang="es-ES_tradnl" dirty="0" smtClean="0"/>
              <a:t>iguales.</a:t>
            </a:r>
          </a:p>
          <a:p>
            <a:pPr lvl="1"/>
            <a:r>
              <a:rPr lang="es-ES_tradnl" dirty="0" smtClean="0"/>
              <a:t>Si </a:t>
            </a:r>
            <a:r>
              <a:rPr lang="es-ES_tradnl" dirty="0"/>
              <a:t>no se indica ALL, se excluyen los duplicados.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90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187624" y="3068960"/>
            <a:ext cx="2044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SELECT .... </a:t>
            </a:r>
            <a:r>
              <a:rPr lang="es-ES_tradnl" dirty="0" smtClean="0"/>
              <a:t>FROM ....</a:t>
            </a:r>
            <a:endParaRPr lang="es-ES_tradnl" dirty="0"/>
          </a:p>
          <a:p>
            <a:r>
              <a:rPr lang="es-ES_tradnl" dirty="0" smtClean="0"/>
              <a:t>UNION </a:t>
            </a:r>
            <a:r>
              <a:rPr lang="es-ES_tradnl" dirty="0"/>
              <a:t>[ALL]</a:t>
            </a:r>
          </a:p>
          <a:p>
            <a:r>
              <a:rPr lang="es-ES_tradnl" dirty="0"/>
              <a:t>SELECT .... </a:t>
            </a:r>
            <a:r>
              <a:rPr lang="es-ES_tradnl" dirty="0" smtClean="0"/>
              <a:t>FROM ....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3489321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 smtClean="0"/>
              <a:t>4.8.2</a:t>
            </a:r>
            <a:r>
              <a:rPr lang="es-ES_tradnl" sz="4400" dirty="0"/>
              <a:t>. Consultas </a:t>
            </a:r>
            <a:r>
              <a:rPr lang="es-ES_tradnl" sz="4400" dirty="0" smtClean="0"/>
              <a:t>multitabla </a:t>
            </a:r>
            <a:r>
              <a:rPr lang="es-ES_tradnl" sz="4400" dirty="0"/>
              <a:t>SQL 2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dirty="0"/>
              <a:t>Aunque MySQL no implementa la característica FULL OUTER JOIN, sí que </a:t>
            </a:r>
            <a:r>
              <a:rPr lang="es-ES_tradnl" dirty="0" smtClean="0"/>
              <a:t>se puede </a:t>
            </a:r>
            <a:r>
              <a:rPr lang="es-ES_tradnl" dirty="0"/>
              <a:t>simular haciendo una unión de los resultados de un LEFT OUTER JOIN y los resultados de un RIGHT OUTER JOIN, </a:t>
            </a:r>
            <a:r>
              <a:rPr lang="es-ES_tradnl" dirty="0" smtClean="0"/>
              <a:t>mediante UNION: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91</a:t>
            </a:fld>
            <a:endParaRPr lang="es-E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6300" y="2996952"/>
            <a:ext cx="73914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879149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4.9. Consultas reflexivas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 veces, es necesario obtener información de relaciones </a:t>
            </a:r>
            <a:r>
              <a:rPr lang="es-ES_tradnl" dirty="0" smtClean="0"/>
              <a:t>reflexivas, </a:t>
            </a:r>
            <a:r>
              <a:rPr lang="es-ES_tradnl" dirty="0"/>
              <a:t>por </a:t>
            </a:r>
            <a:r>
              <a:rPr lang="es-ES_tradnl" dirty="0" smtClean="0"/>
              <a:t>ejemplo, un </a:t>
            </a:r>
            <a:r>
              <a:rPr lang="es-ES_tradnl" dirty="0"/>
              <a:t>informe de empleados donde junto a su nombre y apellidos apareciera el </a:t>
            </a:r>
            <a:r>
              <a:rPr lang="es-ES_tradnl" dirty="0" smtClean="0"/>
              <a:t>nombre y </a:t>
            </a:r>
            <a:r>
              <a:rPr lang="es-ES_tradnl" dirty="0"/>
              <a:t>apellidos de su jefe. Para ello, es necesario hacer una JOIN </a:t>
            </a:r>
            <a:r>
              <a:rPr lang="es-ES_tradnl" dirty="0" smtClean="0"/>
              <a:t>entre registros </a:t>
            </a:r>
            <a:r>
              <a:rPr lang="es-ES_tradnl" dirty="0"/>
              <a:t>de </a:t>
            </a:r>
            <a:r>
              <a:rPr lang="es-ES_tradnl" dirty="0" smtClean="0"/>
              <a:t>la misma tabla</a:t>
            </a:r>
            <a:r>
              <a:rPr lang="es-ES_tradnl" dirty="0"/>
              <a:t>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92</a:t>
            </a:fld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100" y="3505919"/>
            <a:ext cx="75438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271158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4.9. Consultas reflexivas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/>
              <a:t>Se puede observar que en esta query no aparecen los empleados sin jefe, puesto que se ha utilizado un INNER JOIN. </a:t>
            </a:r>
            <a:r>
              <a:rPr lang="es-ES_tradnl" dirty="0" smtClean="0"/>
              <a:t>Para </a:t>
            </a:r>
            <a:r>
              <a:rPr lang="es-ES_tradnl" dirty="0"/>
              <a:t>mostrarlos, habría que usar un LEFT o RIGHT OUTER </a:t>
            </a:r>
            <a:r>
              <a:rPr lang="es-ES_tradnl" dirty="0" smtClean="0"/>
              <a:t>JOIN</a:t>
            </a:r>
            <a:r>
              <a:rPr lang="es-ES_tradnl" dirty="0"/>
              <a:t>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93</a:t>
            </a:fld>
            <a:endParaRPr lang="es-E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01" y="1628800"/>
            <a:ext cx="5400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361" y="2132856"/>
            <a:ext cx="505777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53083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4.10. Consultas con tablas derivadas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Las consultas con tablas derivadas, o </a:t>
            </a:r>
            <a:r>
              <a:rPr lang="es-ES_tradnl" i="1" dirty="0" smtClean="0"/>
              <a:t>inline </a:t>
            </a:r>
            <a:r>
              <a:rPr lang="es-ES_tradnl" i="1" dirty="0"/>
              <a:t>views</a:t>
            </a:r>
            <a:r>
              <a:rPr lang="es-ES_tradnl" dirty="0"/>
              <a:t>, son aquellas que utilizan </a:t>
            </a:r>
            <a:r>
              <a:rPr lang="es-ES_tradnl" dirty="0" smtClean="0"/>
              <a:t>sentencias SELECT </a:t>
            </a:r>
            <a:r>
              <a:rPr lang="es-ES_tradnl" dirty="0"/>
              <a:t>en la </a:t>
            </a:r>
            <a:r>
              <a:rPr lang="es-ES_tradnl" dirty="0" smtClean="0"/>
              <a:t>cláusula FROM </a:t>
            </a:r>
            <a:r>
              <a:rPr lang="es-ES_tradnl" dirty="0"/>
              <a:t>en lugar de nombres de tablas, por ejemplo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En </a:t>
            </a:r>
            <a:r>
              <a:rPr lang="es-ES_tradnl" dirty="0"/>
              <a:t>este caso se ha de </a:t>
            </a:r>
            <a:r>
              <a:rPr lang="es-ES_tradnl" dirty="0" smtClean="0"/>
              <a:t>distinguir, </a:t>
            </a:r>
            <a:r>
              <a:rPr lang="es-ES_tradnl" dirty="0"/>
              <a:t>por un lado la </a:t>
            </a:r>
            <a:r>
              <a:rPr lang="es-ES_tradnl" dirty="0" smtClean="0"/>
              <a:t>tabla derivada</a:t>
            </a:r>
            <a:r>
              <a:rPr lang="es-ES_tradnl" dirty="0"/>
              <a:t>, (SELECT </a:t>
            </a:r>
            <a:r>
              <a:rPr lang="es-ES_tradnl" dirty="0" smtClean="0"/>
              <a:t>CodigoEmpleado, Nombre FROM </a:t>
            </a:r>
            <a:r>
              <a:rPr lang="es-ES_tradnl" dirty="0"/>
              <a:t>Empleados) que </a:t>
            </a:r>
            <a:r>
              <a:rPr lang="es-ES_tradnl" dirty="0" smtClean="0"/>
              <a:t>tiene </a:t>
            </a:r>
            <a:r>
              <a:rPr lang="es-ES_tradnl" dirty="0"/>
              <a:t>un alias </a:t>
            </a:r>
            <a:r>
              <a:rPr lang="es-ES_tradnl" dirty="0" smtClean="0"/>
              <a:t>tabla_derivada</a:t>
            </a:r>
            <a:r>
              <a:rPr lang="es-ES_tradnl" dirty="0"/>
              <a:t>, </a:t>
            </a:r>
            <a:r>
              <a:rPr lang="es-ES_tradnl" dirty="0" smtClean="0"/>
              <a:t>es decir</a:t>
            </a:r>
            <a:r>
              <a:rPr lang="es-ES_tradnl" dirty="0"/>
              <a:t>, una especie de tabla temporal cuyo contenido es el </a:t>
            </a:r>
            <a:r>
              <a:rPr lang="es-ES_tradnl" dirty="0" smtClean="0"/>
              <a:t>resultado </a:t>
            </a:r>
            <a:r>
              <a:rPr lang="es-ES_tradnl" dirty="0"/>
              <a:t>de ejecutar </a:t>
            </a:r>
            <a:r>
              <a:rPr lang="es-ES_tradnl" dirty="0" smtClean="0"/>
              <a:t>la consulta</a:t>
            </a:r>
            <a:r>
              <a:rPr lang="es-ES_tradnl" dirty="0"/>
              <a:t>, su nombre es </a:t>
            </a:r>
            <a:r>
              <a:rPr lang="es-ES_tradnl" dirty="0" smtClean="0"/>
              <a:t>tabla_derivada </a:t>
            </a:r>
            <a:r>
              <a:rPr lang="es-ES_tradnl" dirty="0"/>
              <a:t>y </a:t>
            </a:r>
            <a:r>
              <a:rPr lang="es-ES_tradnl" dirty="0" smtClean="0"/>
              <a:t>tiene </a:t>
            </a:r>
            <a:r>
              <a:rPr lang="es-ES_tradnl" dirty="0"/>
              <a:t>dos columnas, una </a:t>
            </a:r>
            <a:r>
              <a:rPr lang="es-ES_tradnl" dirty="0" smtClean="0"/>
              <a:t>CodigoEmpleado y </a:t>
            </a:r>
            <a:r>
              <a:rPr lang="es-ES_tradnl" dirty="0"/>
              <a:t>otra Nombre.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94</a:t>
            </a:fld>
            <a:endParaRPr lang="es-E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80928"/>
            <a:ext cx="5534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182111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4.10. Consultas con tablas derivadas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Por ejemplo, en la base de datos </a:t>
            </a:r>
            <a:r>
              <a:rPr lang="es-ES_tradnl" i="1" dirty="0"/>
              <a:t>jardineria</a:t>
            </a:r>
            <a:r>
              <a:rPr lang="es-ES_tradnl" dirty="0"/>
              <a:t>, si se desea sacar el </a:t>
            </a:r>
            <a:r>
              <a:rPr lang="es-ES_tradnl" dirty="0" smtClean="0"/>
              <a:t>importe </a:t>
            </a:r>
            <a:r>
              <a:rPr lang="es-ES_tradnl" dirty="0"/>
              <a:t>del </a:t>
            </a:r>
            <a:r>
              <a:rPr lang="es-ES_tradnl" dirty="0" smtClean="0"/>
              <a:t>pedido de </a:t>
            </a:r>
            <a:r>
              <a:rPr lang="es-ES_tradnl" dirty="0"/>
              <a:t>menor coste de todos los pedidos, hay que pensar primero como sacar el </a:t>
            </a:r>
            <a:r>
              <a:rPr lang="es-ES_tradnl" dirty="0" smtClean="0"/>
              <a:t>total de </a:t>
            </a:r>
            <a:r>
              <a:rPr lang="es-ES_tradnl" dirty="0"/>
              <a:t>todos los pedidos y de ahí, el pedido con menor coste con la función de </a:t>
            </a:r>
            <a:r>
              <a:rPr lang="es-ES_tradnl" dirty="0" smtClean="0"/>
              <a:t>columna MIN</a:t>
            </a:r>
            <a:r>
              <a:rPr lang="es-ES_tradnl" dirty="0"/>
              <a:t>: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95</a:t>
            </a:fld>
            <a:endParaRPr lang="es-E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5501" y="3467819"/>
            <a:ext cx="70008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194300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4.10. Consultas con tablas derivadas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r>
              <a:rPr lang="es-ES_tradnl" dirty="0"/>
              <a:t>Las tablas </a:t>
            </a:r>
            <a:r>
              <a:rPr lang="es-ES_tradnl" dirty="0" smtClean="0"/>
              <a:t>derivadas </a:t>
            </a:r>
            <a:r>
              <a:rPr lang="es-ES_tradnl" dirty="0"/>
              <a:t>no </a:t>
            </a:r>
            <a:r>
              <a:rPr lang="es-ES_tradnl" dirty="0" smtClean="0"/>
              <a:t>tienen limitación</a:t>
            </a:r>
            <a:r>
              <a:rPr lang="es-ES_tradnl" dirty="0"/>
              <a:t>, es decir, se pueden unir a </a:t>
            </a:r>
            <a:r>
              <a:rPr lang="es-ES_tradnl" dirty="0" smtClean="0"/>
              <a:t>otras tablas, filtrar</a:t>
            </a:r>
            <a:r>
              <a:rPr lang="es-ES_tradnl" dirty="0"/>
              <a:t>, </a:t>
            </a:r>
            <a:r>
              <a:rPr lang="es-ES_tradnl" dirty="0" smtClean="0"/>
              <a:t>agrupar</a:t>
            </a:r>
            <a:r>
              <a:rPr lang="es-ES_tradnl" dirty="0"/>
              <a:t>, etc.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96</a:t>
            </a:fld>
            <a:endParaRPr lang="es-E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5898" y="1626468"/>
            <a:ext cx="58483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17301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yacencia">
  <a:themeElements>
    <a:clrScheme name="Adyace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yace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2832</TotalTime>
  <Words>5763</Words>
  <Application>Microsoft Office PowerPoint</Application>
  <PresentationFormat>Presentación en pantalla (4:3)</PresentationFormat>
  <Paragraphs>517</Paragraphs>
  <Slides>96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97" baseType="lpstr">
      <vt:lpstr>Adyacencia</vt:lpstr>
      <vt:lpstr>Realización de Consultas</vt:lpstr>
      <vt:lpstr>4.1. El lenguaje DML</vt:lpstr>
      <vt:lpstr>4.1. El lenguaje DML</vt:lpstr>
      <vt:lpstr>4.2. La sentencia SELECT</vt:lpstr>
      <vt:lpstr>4.2. La sentencia SELECT</vt:lpstr>
      <vt:lpstr>4.3. Consultas básicas</vt:lpstr>
      <vt:lpstr>4.3. Consultas básicas</vt:lpstr>
      <vt:lpstr>4.3. Consultas básicas</vt:lpstr>
      <vt:lpstr>4.3. Consultas básicas</vt:lpstr>
      <vt:lpstr>4.3. Consultas básicas</vt:lpstr>
      <vt:lpstr>4.3. Consultas básicas</vt:lpstr>
      <vt:lpstr>4.3. Consultas básicas</vt:lpstr>
      <vt:lpstr>4.4. Filtros</vt:lpstr>
      <vt:lpstr>4.4. Filtros</vt:lpstr>
      <vt:lpstr>4.4.1. Expresiones para filtros</vt:lpstr>
      <vt:lpstr>4.4.1. Expresiones para filtros</vt:lpstr>
      <vt:lpstr>4.4.1. Expresiones para filtros</vt:lpstr>
      <vt:lpstr>4.4.1. Expresiones para filtros</vt:lpstr>
      <vt:lpstr>4.4.1. Expresiones para filtros</vt:lpstr>
      <vt:lpstr>4.4.1. Expresiones para filtros</vt:lpstr>
      <vt:lpstr>4.4.2. Construcción de filtros</vt:lpstr>
      <vt:lpstr>4.4.2. Construcción de filtros</vt:lpstr>
      <vt:lpstr>4.4.2. Construcción de filtros</vt:lpstr>
      <vt:lpstr>4.4.3. Filtros con operador de pertenencia a conjuntos</vt:lpstr>
      <vt:lpstr>4.4.3. Filtros con operador de pertenencia a conjuntos</vt:lpstr>
      <vt:lpstr>4.4.3. Filtros con operador de pertenencia a conjuntos</vt:lpstr>
      <vt:lpstr>4.4.4. Filtros con operador de rango</vt:lpstr>
      <vt:lpstr>4.4.4. Filtros con operador de rango</vt:lpstr>
      <vt:lpstr>4.4.5. Filtros con test de valor nulo</vt:lpstr>
      <vt:lpstr>4.4.6. Filtros con test de patrón</vt:lpstr>
      <vt:lpstr>4.4.6. Filtros con test de patrón</vt:lpstr>
      <vt:lpstr>4.4.6. Filtros con test de patrón</vt:lpstr>
      <vt:lpstr>4.4.7. Filtros por límite de número de registros</vt:lpstr>
      <vt:lpstr>4.4.7. Filtros por límite de número de registros</vt:lpstr>
      <vt:lpstr>4.5. Ordenación</vt:lpstr>
      <vt:lpstr>4.5. Ordenación</vt:lpstr>
      <vt:lpstr>4.5. Ordenación</vt:lpstr>
      <vt:lpstr>4.5. Ordenación</vt:lpstr>
      <vt:lpstr>4.6. Consultas de resumen</vt:lpstr>
      <vt:lpstr>4.6. Consultas de resumen</vt:lpstr>
      <vt:lpstr>4.6. Consultas de resumen</vt:lpstr>
      <vt:lpstr>4.6. Consultas de resumen</vt:lpstr>
      <vt:lpstr>4.6. Consultas de resumen</vt:lpstr>
      <vt:lpstr>4.6. Consultas de resumen</vt:lpstr>
      <vt:lpstr>4.6. Consultas de resumen</vt:lpstr>
      <vt:lpstr>4.6. Consultas de resumen</vt:lpstr>
      <vt:lpstr>4.6. Consultas de resumen</vt:lpstr>
      <vt:lpstr>4.6.1. Filtros de Grupos</vt:lpstr>
      <vt:lpstr>4.6.1. Filtros de Grupos</vt:lpstr>
      <vt:lpstr>4.6.1. Filtros de Grupos</vt:lpstr>
      <vt:lpstr>4.7. Subconsultas</vt:lpstr>
      <vt:lpstr>4.7. Subconsultas</vt:lpstr>
      <vt:lpstr>4.7.1. Test de Comparación</vt:lpstr>
      <vt:lpstr>4.7.1. Test de Comparación</vt:lpstr>
      <vt:lpstr>4.7.1. Test de Comparación</vt:lpstr>
      <vt:lpstr>4.7.2. Test de pertenencia a conjunto</vt:lpstr>
      <vt:lpstr>4.7.3. Test de existencia</vt:lpstr>
      <vt:lpstr>4.7.3. Test de existencia</vt:lpstr>
      <vt:lpstr>4.7.3. Test de existencia</vt:lpstr>
      <vt:lpstr>4.7.4. Test cuantificados ALL y ANY</vt:lpstr>
      <vt:lpstr>4.7.4. Test cuantificados ALL y ANY</vt:lpstr>
      <vt:lpstr>4.7.4. Test cuantificados ALL y ANY</vt:lpstr>
      <vt:lpstr>4.7.5. Subconsultas anidadas</vt:lpstr>
      <vt:lpstr>4.7.5. Subconsultas anidadas</vt:lpstr>
      <vt:lpstr>4.8. Consultas multitabla</vt:lpstr>
      <vt:lpstr>4.8. Consultas multitabla</vt:lpstr>
      <vt:lpstr>4.8.1. Consultas multitabla SQL 1</vt:lpstr>
      <vt:lpstr>4.8.1. Consultas multitabla SQL 1</vt:lpstr>
      <vt:lpstr>4.8.1. Consultas multitabla SQL 1</vt:lpstr>
      <vt:lpstr>4.8.1. Consultas multitabla SQL 1</vt:lpstr>
      <vt:lpstr>4.8.1. Consultas multitabla SQL 1</vt:lpstr>
      <vt:lpstr>Diapositiva 72</vt:lpstr>
      <vt:lpstr>4.8.1. Consultas multitabla SQL 1</vt:lpstr>
      <vt:lpstr>4.8.1. Consultas multitabla SQL 1</vt:lpstr>
      <vt:lpstr>4.8.1. Consultas multitabla SQL 1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4.8.2. Consultas multitabla SQL 2</vt:lpstr>
      <vt:lpstr>4.9. Consultas reflexivas</vt:lpstr>
      <vt:lpstr>4.9. Consultas reflexivas</vt:lpstr>
      <vt:lpstr>4.10. Consultas con tablas derivadas</vt:lpstr>
      <vt:lpstr>4.10. Consultas con tablas derivadas</vt:lpstr>
      <vt:lpstr>4.10. Consultas con tablas derivadas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Servicios de configuración automática de red (DHCP)</dc:title>
  <dc:creator>jonatan</dc:creator>
  <cp:lastModifiedBy>GBD</cp:lastModifiedBy>
  <cp:revision>231</cp:revision>
  <dcterms:created xsi:type="dcterms:W3CDTF">2015-02-11T20:01:06Z</dcterms:created>
  <dcterms:modified xsi:type="dcterms:W3CDTF">2016-02-10T09:13:34Z</dcterms:modified>
</cp:coreProperties>
</file>